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258" r:id="rId3"/>
    <p:sldId id="259" r:id="rId4"/>
    <p:sldId id="262" r:id="rId5"/>
    <p:sldId id="257" r:id="rId6"/>
    <p:sldId id="260" r:id="rId7"/>
    <p:sldId id="295" r:id="rId8"/>
    <p:sldId id="296" r:id="rId9"/>
    <p:sldId id="297" r:id="rId10"/>
    <p:sldId id="282" r:id="rId11"/>
    <p:sldId id="266" r:id="rId12"/>
    <p:sldId id="283" r:id="rId13"/>
    <p:sldId id="274" r:id="rId14"/>
    <p:sldId id="299" r:id="rId15"/>
    <p:sldId id="285" r:id="rId16"/>
    <p:sldId id="286" r:id="rId17"/>
    <p:sldId id="268" r:id="rId18"/>
    <p:sldId id="269" r:id="rId19"/>
    <p:sldId id="270" r:id="rId20"/>
    <p:sldId id="271" r:id="rId21"/>
    <p:sldId id="294" r:id="rId22"/>
    <p:sldId id="280" r:id="rId23"/>
    <p:sldId id="287" r:id="rId24"/>
    <p:sldId id="288" r:id="rId25"/>
    <p:sldId id="289" r:id="rId26"/>
    <p:sldId id="290" r:id="rId27"/>
    <p:sldId id="279" r:id="rId28"/>
    <p:sldId id="277" r:id="rId29"/>
    <p:sldId id="281" r:id="rId30"/>
    <p:sldId id="273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eebo" panose="020B0604020202020204" charset="-79"/>
      <p:regular r:id="rId37"/>
      <p:bold r:id="rId38"/>
    </p:embeddedFont>
    <p:embeddedFont>
      <p:font typeface="Saira Medium" panose="020B0604020202020204" charset="0"/>
      <p:regular r:id="rId39"/>
      <p:bold r:id="rId40"/>
      <p:italic r:id="rId41"/>
      <p:boldItalic r:id="rId42"/>
    </p:embeddedFont>
    <p:embeddedFont>
      <p:font typeface="Simplified Arabic" panose="02020603050405020304" pitchFamily="18" charset="-78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DB8A07"/>
    <a:srgbClr val="F892A1"/>
    <a:srgbClr val="C00000"/>
    <a:srgbClr val="CC0000"/>
    <a:srgbClr val="FF9933"/>
    <a:srgbClr val="FB2E05"/>
    <a:srgbClr val="FF330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3AE0E5-6DA3-46A8-86E1-9956C3A2CA38}">
  <a:tblStyle styleId="{583AE0E5-6DA3-46A8-86E1-9956C3A2CA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BF64BD-A98E-4B7E-9BF9-E56E3BC489E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106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LB" dirty="0"/>
          </a:p>
        </p:txBody>
      </p:sp>
    </p:spTree>
    <p:extLst>
      <p:ext uri="{BB962C8B-B14F-4D97-AF65-F5344CB8AC3E}">
        <p14:creationId xmlns:p14="http://schemas.microsoft.com/office/powerpoint/2010/main" val="382771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71322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4" name="Google Shape;114;p10"/>
          <p:cNvSpPr/>
          <p:nvPr/>
        </p:nvSpPr>
        <p:spPr>
          <a:xfrm flipH="1">
            <a:off x="4602617" y="4596993"/>
            <a:ext cx="3390033" cy="973194"/>
          </a:xfrm>
          <a:custGeom>
            <a:avLst/>
            <a:gdLst/>
            <a:ahLst/>
            <a:cxnLst/>
            <a:rect l="l" t="t" r="r" b="b"/>
            <a:pathLst>
              <a:path w="31072" h="8920" extrusionOk="0">
                <a:moveTo>
                  <a:pt x="0" y="1"/>
                </a:moveTo>
                <a:lnTo>
                  <a:pt x="3804" y="8920"/>
                </a:lnTo>
                <a:lnTo>
                  <a:pt x="31071" y="8920"/>
                </a:lnTo>
                <a:lnTo>
                  <a:pt x="27268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-1676429" y="-462645"/>
            <a:ext cx="3007738" cy="1954789"/>
          </a:xfrm>
          <a:custGeom>
            <a:avLst/>
            <a:gdLst/>
            <a:ahLst/>
            <a:cxnLst/>
            <a:rect l="l" t="t" r="r" b="b"/>
            <a:pathLst>
              <a:path w="27568" h="17917" extrusionOk="0">
                <a:moveTo>
                  <a:pt x="7643" y="0"/>
                </a:moveTo>
                <a:lnTo>
                  <a:pt x="0" y="17917"/>
                </a:lnTo>
                <a:lnTo>
                  <a:pt x="19924" y="17917"/>
                </a:lnTo>
                <a:lnTo>
                  <a:pt x="27567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"/>
          <p:cNvSpPr/>
          <p:nvPr/>
        </p:nvSpPr>
        <p:spPr>
          <a:xfrm>
            <a:off x="5517029" y="-936043"/>
            <a:ext cx="5501166" cy="3575289"/>
          </a:xfrm>
          <a:custGeom>
            <a:avLst/>
            <a:gdLst/>
            <a:ahLst/>
            <a:cxnLst/>
            <a:rect l="l" t="t" r="r" b="b"/>
            <a:pathLst>
              <a:path w="50422" h="32770" extrusionOk="0">
                <a:moveTo>
                  <a:pt x="1" y="0"/>
                </a:moveTo>
                <a:lnTo>
                  <a:pt x="13983" y="32770"/>
                </a:lnTo>
                <a:lnTo>
                  <a:pt x="50422" y="32770"/>
                </a:lnTo>
                <a:lnTo>
                  <a:pt x="36442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0"/>
          <p:cNvSpPr/>
          <p:nvPr/>
        </p:nvSpPr>
        <p:spPr>
          <a:xfrm>
            <a:off x="6544663" y="1596128"/>
            <a:ext cx="5500948" cy="3575289"/>
          </a:xfrm>
          <a:custGeom>
            <a:avLst/>
            <a:gdLst/>
            <a:ahLst/>
            <a:cxnLst/>
            <a:rect l="l" t="t" r="r" b="b"/>
            <a:pathLst>
              <a:path w="50420" h="32770" extrusionOk="0">
                <a:moveTo>
                  <a:pt x="13980" y="1"/>
                </a:moveTo>
                <a:lnTo>
                  <a:pt x="0" y="32770"/>
                </a:lnTo>
                <a:lnTo>
                  <a:pt x="36439" y="32770"/>
                </a:lnTo>
                <a:lnTo>
                  <a:pt x="5041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0"/>
          <p:cNvGrpSpPr/>
          <p:nvPr/>
        </p:nvGrpSpPr>
        <p:grpSpPr>
          <a:xfrm>
            <a:off x="5577546" y="551269"/>
            <a:ext cx="875831" cy="552976"/>
            <a:chOff x="5619121" y="551269"/>
            <a:chExt cx="875831" cy="552976"/>
          </a:xfrm>
        </p:grpSpPr>
        <p:sp>
          <p:nvSpPr>
            <p:cNvPr id="119" name="Google Shape;119;p10"/>
            <p:cNvSpPr/>
            <p:nvPr/>
          </p:nvSpPr>
          <p:spPr>
            <a:xfrm>
              <a:off x="5619121" y="827803"/>
              <a:ext cx="556433" cy="276442"/>
            </a:xfrm>
            <a:custGeom>
              <a:avLst/>
              <a:gdLst/>
              <a:ahLst/>
              <a:cxnLst/>
              <a:rect l="l" t="t" r="r" b="b"/>
              <a:pathLst>
                <a:path w="5958" h="2960" extrusionOk="0">
                  <a:moveTo>
                    <a:pt x="1" y="0"/>
                  </a:moveTo>
                  <a:lnTo>
                    <a:pt x="1271" y="2960"/>
                  </a:lnTo>
                  <a:lnTo>
                    <a:pt x="5958" y="2960"/>
                  </a:lnTo>
                  <a:lnTo>
                    <a:pt x="468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5938613" y="551269"/>
              <a:ext cx="556339" cy="276629"/>
            </a:xfrm>
            <a:custGeom>
              <a:avLst/>
              <a:gdLst/>
              <a:ahLst/>
              <a:cxnLst/>
              <a:rect l="l" t="t" r="r" b="b"/>
              <a:pathLst>
                <a:path w="5957" h="2962" extrusionOk="0">
                  <a:moveTo>
                    <a:pt x="1" y="1"/>
                  </a:moveTo>
                  <a:lnTo>
                    <a:pt x="1270" y="2961"/>
                  </a:lnTo>
                  <a:lnTo>
                    <a:pt x="5957" y="2961"/>
                  </a:lnTo>
                  <a:lnTo>
                    <a:pt x="46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4050325" y="1189100"/>
            <a:ext cx="43806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subTitle" idx="1"/>
          </p:nvPr>
        </p:nvSpPr>
        <p:spPr>
          <a:xfrm>
            <a:off x="4050325" y="3153500"/>
            <a:ext cx="4380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1"/>
          <p:cNvGrpSpPr/>
          <p:nvPr/>
        </p:nvGrpSpPr>
        <p:grpSpPr>
          <a:xfrm rot="10800000">
            <a:off x="-2561779" y="-537273"/>
            <a:ext cx="5500948" cy="3575289"/>
            <a:chOff x="6544663" y="1596128"/>
            <a:chExt cx="5500948" cy="3575289"/>
          </a:xfrm>
        </p:grpSpPr>
        <p:sp>
          <p:nvSpPr>
            <p:cNvPr id="125" name="Google Shape;125;p11"/>
            <p:cNvSpPr/>
            <p:nvPr/>
          </p:nvSpPr>
          <p:spPr>
            <a:xfrm>
              <a:off x="6544663" y="1596128"/>
              <a:ext cx="5500948" cy="3575289"/>
            </a:xfrm>
            <a:custGeom>
              <a:avLst/>
              <a:gdLst/>
              <a:ahLst/>
              <a:cxnLst/>
              <a:rect l="l" t="t" r="r" b="b"/>
              <a:pathLst>
                <a:path w="50420" h="32770" extrusionOk="0">
                  <a:moveTo>
                    <a:pt x="13980" y="1"/>
                  </a:moveTo>
                  <a:lnTo>
                    <a:pt x="0" y="32770"/>
                  </a:lnTo>
                  <a:lnTo>
                    <a:pt x="36439" y="32770"/>
                  </a:lnTo>
                  <a:lnTo>
                    <a:pt x="5041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6544663" y="1596128"/>
              <a:ext cx="5500948" cy="3575289"/>
            </a:xfrm>
            <a:custGeom>
              <a:avLst/>
              <a:gdLst/>
              <a:ahLst/>
              <a:cxnLst/>
              <a:rect l="l" t="t" r="r" b="b"/>
              <a:pathLst>
                <a:path w="50420" h="32770" extrusionOk="0">
                  <a:moveTo>
                    <a:pt x="13980" y="1"/>
                  </a:moveTo>
                  <a:lnTo>
                    <a:pt x="0" y="32770"/>
                  </a:lnTo>
                  <a:lnTo>
                    <a:pt x="36439" y="32770"/>
                  </a:lnTo>
                  <a:lnTo>
                    <a:pt x="5041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11"/>
          <p:cNvGrpSpPr/>
          <p:nvPr/>
        </p:nvGrpSpPr>
        <p:grpSpPr>
          <a:xfrm rot="10800000">
            <a:off x="-1534363" y="1994899"/>
            <a:ext cx="5501166" cy="3575289"/>
            <a:chOff x="5517029" y="-936043"/>
            <a:chExt cx="5501166" cy="3575289"/>
          </a:xfrm>
        </p:grpSpPr>
        <p:sp>
          <p:nvSpPr>
            <p:cNvPr id="128" name="Google Shape;128;p11"/>
            <p:cNvSpPr/>
            <p:nvPr/>
          </p:nvSpPr>
          <p:spPr>
            <a:xfrm>
              <a:off x="5517029" y="-936043"/>
              <a:ext cx="5501166" cy="3575289"/>
            </a:xfrm>
            <a:custGeom>
              <a:avLst/>
              <a:gdLst/>
              <a:ahLst/>
              <a:cxnLst/>
              <a:rect l="l" t="t" r="r" b="b"/>
              <a:pathLst>
                <a:path w="50422" h="32770" extrusionOk="0">
                  <a:moveTo>
                    <a:pt x="1" y="0"/>
                  </a:moveTo>
                  <a:lnTo>
                    <a:pt x="13983" y="32770"/>
                  </a:lnTo>
                  <a:lnTo>
                    <a:pt x="50422" y="32770"/>
                  </a:lnTo>
                  <a:lnTo>
                    <a:pt x="3644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5517029" y="-936043"/>
              <a:ext cx="5501166" cy="3575289"/>
            </a:xfrm>
            <a:custGeom>
              <a:avLst/>
              <a:gdLst/>
              <a:ahLst/>
              <a:cxnLst/>
              <a:rect l="l" t="t" r="r" b="b"/>
              <a:pathLst>
                <a:path w="50422" h="32770" extrusionOk="0">
                  <a:moveTo>
                    <a:pt x="1" y="0"/>
                  </a:moveTo>
                  <a:lnTo>
                    <a:pt x="13983" y="32770"/>
                  </a:lnTo>
                  <a:lnTo>
                    <a:pt x="50422" y="32770"/>
                  </a:lnTo>
                  <a:lnTo>
                    <a:pt x="3644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11"/>
          <p:cNvGrpSpPr/>
          <p:nvPr/>
        </p:nvGrpSpPr>
        <p:grpSpPr>
          <a:xfrm rot="10800000">
            <a:off x="3335355" y="4183187"/>
            <a:ext cx="875831" cy="552976"/>
            <a:chOff x="2859071" y="551269"/>
            <a:chExt cx="875831" cy="552976"/>
          </a:xfrm>
        </p:grpSpPr>
        <p:grpSp>
          <p:nvGrpSpPr>
            <p:cNvPr id="131" name="Google Shape;131;p11"/>
            <p:cNvGrpSpPr/>
            <p:nvPr/>
          </p:nvGrpSpPr>
          <p:grpSpPr>
            <a:xfrm>
              <a:off x="2859071" y="551269"/>
              <a:ext cx="875831" cy="552976"/>
              <a:chOff x="5619121" y="551269"/>
              <a:chExt cx="875831" cy="552976"/>
            </a:xfrm>
          </p:grpSpPr>
          <p:sp>
            <p:nvSpPr>
              <p:cNvPr id="132" name="Google Shape;132;p11"/>
              <p:cNvSpPr/>
              <p:nvPr/>
            </p:nvSpPr>
            <p:spPr>
              <a:xfrm>
                <a:off x="5619121" y="827803"/>
                <a:ext cx="556433" cy="276442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960" extrusionOk="0">
                    <a:moveTo>
                      <a:pt x="1" y="0"/>
                    </a:moveTo>
                    <a:lnTo>
                      <a:pt x="1271" y="2960"/>
                    </a:lnTo>
                    <a:lnTo>
                      <a:pt x="5958" y="2960"/>
                    </a:lnTo>
                    <a:lnTo>
                      <a:pt x="468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>
                <a:off x="5938613" y="551269"/>
                <a:ext cx="556339" cy="276629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962" extrusionOk="0">
                    <a:moveTo>
                      <a:pt x="1" y="1"/>
                    </a:moveTo>
                    <a:lnTo>
                      <a:pt x="1270" y="2961"/>
                    </a:lnTo>
                    <a:lnTo>
                      <a:pt x="5957" y="2961"/>
                    </a:lnTo>
                    <a:lnTo>
                      <a:pt x="46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11"/>
            <p:cNvGrpSpPr/>
            <p:nvPr/>
          </p:nvGrpSpPr>
          <p:grpSpPr>
            <a:xfrm>
              <a:off x="2859071" y="551269"/>
              <a:ext cx="875831" cy="552976"/>
              <a:chOff x="5619121" y="551269"/>
              <a:chExt cx="875831" cy="552976"/>
            </a:xfrm>
          </p:grpSpPr>
          <p:sp>
            <p:nvSpPr>
              <p:cNvPr id="135" name="Google Shape;135;p11"/>
              <p:cNvSpPr/>
              <p:nvPr/>
            </p:nvSpPr>
            <p:spPr>
              <a:xfrm>
                <a:off x="5619121" y="827803"/>
                <a:ext cx="556433" cy="276442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960" extrusionOk="0">
                    <a:moveTo>
                      <a:pt x="1" y="0"/>
                    </a:moveTo>
                    <a:lnTo>
                      <a:pt x="1271" y="2960"/>
                    </a:lnTo>
                    <a:lnTo>
                      <a:pt x="5958" y="2960"/>
                    </a:lnTo>
                    <a:lnTo>
                      <a:pt x="468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>
                <a:off x="5938613" y="551269"/>
                <a:ext cx="556339" cy="276629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962" extrusionOk="0">
                    <a:moveTo>
                      <a:pt x="1" y="1"/>
                    </a:moveTo>
                    <a:lnTo>
                      <a:pt x="1270" y="2961"/>
                    </a:lnTo>
                    <a:lnTo>
                      <a:pt x="5957" y="2961"/>
                    </a:lnTo>
                    <a:lnTo>
                      <a:pt x="46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7" name="Google Shape;137;p11"/>
          <p:cNvSpPr/>
          <p:nvPr/>
        </p:nvSpPr>
        <p:spPr>
          <a:xfrm rot="10800000" flipH="1">
            <a:off x="6702146" y="4596993"/>
            <a:ext cx="3390033" cy="973194"/>
          </a:xfrm>
          <a:custGeom>
            <a:avLst/>
            <a:gdLst/>
            <a:ahLst/>
            <a:cxnLst/>
            <a:rect l="l" t="t" r="r" b="b"/>
            <a:pathLst>
              <a:path w="31072" h="8920" extrusionOk="0">
                <a:moveTo>
                  <a:pt x="0" y="1"/>
                </a:moveTo>
                <a:lnTo>
                  <a:pt x="3804" y="8920"/>
                </a:lnTo>
                <a:lnTo>
                  <a:pt x="31071" y="8920"/>
                </a:lnTo>
                <a:lnTo>
                  <a:pt x="27268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/>
          <p:cNvSpPr/>
          <p:nvPr/>
        </p:nvSpPr>
        <p:spPr>
          <a:xfrm flipH="1">
            <a:off x="8149712" y="-462645"/>
            <a:ext cx="3007738" cy="1954789"/>
          </a:xfrm>
          <a:custGeom>
            <a:avLst/>
            <a:gdLst/>
            <a:ahLst/>
            <a:cxnLst/>
            <a:rect l="l" t="t" r="r" b="b"/>
            <a:pathLst>
              <a:path w="27568" h="17917" extrusionOk="0">
                <a:moveTo>
                  <a:pt x="7643" y="0"/>
                </a:moveTo>
                <a:lnTo>
                  <a:pt x="0" y="17917"/>
                </a:lnTo>
                <a:lnTo>
                  <a:pt x="19924" y="17917"/>
                </a:lnTo>
                <a:lnTo>
                  <a:pt x="27567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3"/>
          <p:cNvGrpSpPr/>
          <p:nvPr/>
        </p:nvGrpSpPr>
        <p:grpSpPr>
          <a:xfrm rot="10800000" flipH="1">
            <a:off x="-295384" y="4908749"/>
            <a:ext cx="6060676" cy="572677"/>
            <a:chOff x="2270450" y="-463875"/>
            <a:chExt cx="6755100" cy="778200"/>
          </a:xfrm>
        </p:grpSpPr>
        <p:sp>
          <p:nvSpPr>
            <p:cNvPr id="298" name="Google Shape;298;p23"/>
            <p:cNvSpPr/>
            <p:nvPr/>
          </p:nvSpPr>
          <p:spPr>
            <a:xfrm flipH="1">
              <a:off x="2270450" y="-463875"/>
              <a:ext cx="6755100" cy="778200"/>
            </a:xfrm>
            <a:prstGeom prst="parallelogram">
              <a:avLst>
                <a:gd name="adj" fmla="val 43112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 flipH="1">
              <a:off x="2270450" y="-463875"/>
              <a:ext cx="6755100" cy="778200"/>
            </a:xfrm>
            <a:prstGeom prst="parallelogram">
              <a:avLst>
                <a:gd name="adj" fmla="val 43112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5112625" y="4706125"/>
            <a:ext cx="4745700" cy="778200"/>
          </a:xfrm>
          <a:prstGeom prst="parallelogram">
            <a:avLst>
              <a:gd name="adj" fmla="val 43112"/>
            </a:avLst>
          </a:pr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23"/>
          <p:cNvCxnSpPr/>
          <p:nvPr/>
        </p:nvCxnSpPr>
        <p:spPr>
          <a:xfrm>
            <a:off x="-76050" y="254875"/>
            <a:ext cx="918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2" name="Google Shape;302;p23"/>
          <p:cNvGrpSpPr/>
          <p:nvPr/>
        </p:nvGrpSpPr>
        <p:grpSpPr>
          <a:xfrm rot="10800000" flipH="1">
            <a:off x="6949412" y="-356750"/>
            <a:ext cx="2579766" cy="778200"/>
            <a:chOff x="251225" y="4866850"/>
            <a:chExt cx="6220800" cy="778200"/>
          </a:xfrm>
        </p:grpSpPr>
        <p:sp>
          <p:nvSpPr>
            <p:cNvPr id="303" name="Google Shape;303;p23"/>
            <p:cNvSpPr/>
            <p:nvPr/>
          </p:nvSpPr>
          <p:spPr>
            <a:xfrm flipH="1">
              <a:off x="251225" y="4866850"/>
              <a:ext cx="6220800" cy="778200"/>
            </a:xfrm>
            <a:prstGeom prst="parallelogram">
              <a:avLst>
                <a:gd name="adj" fmla="val 43112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 flipH="1">
              <a:off x="251225" y="4866850"/>
              <a:ext cx="6220800" cy="778200"/>
            </a:xfrm>
            <a:prstGeom prst="parallelogram">
              <a:avLst>
                <a:gd name="adj" fmla="val 43112"/>
              </a:avLst>
            </a:prstGeom>
            <a:gradFill>
              <a:gsLst>
                <a:gs pos="0">
                  <a:schemeClr val="accent4">
                    <a:alpha val="30000"/>
                  </a:schemeClr>
                </a:gs>
                <a:gs pos="100000">
                  <a:schemeClr val="accent5">
                    <a:alpha val="30000"/>
                  </a:scheme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3"/>
          <p:cNvGrpSpPr/>
          <p:nvPr/>
        </p:nvGrpSpPr>
        <p:grpSpPr>
          <a:xfrm flipH="1">
            <a:off x="-305491" y="828318"/>
            <a:ext cx="875831" cy="552976"/>
            <a:chOff x="2859071" y="551269"/>
            <a:chExt cx="875831" cy="552976"/>
          </a:xfrm>
        </p:grpSpPr>
        <p:grpSp>
          <p:nvGrpSpPr>
            <p:cNvPr id="306" name="Google Shape;306;p23"/>
            <p:cNvGrpSpPr/>
            <p:nvPr/>
          </p:nvGrpSpPr>
          <p:grpSpPr>
            <a:xfrm>
              <a:off x="2859071" y="551269"/>
              <a:ext cx="875831" cy="552976"/>
              <a:chOff x="5619121" y="551269"/>
              <a:chExt cx="875831" cy="552976"/>
            </a:xfrm>
          </p:grpSpPr>
          <p:sp>
            <p:nvSpPr>
              <p:cNvPr id="307" name="Google Shape;307;p23"/>
              <p:cNvSpPr/>
              <p:nvPr/>
            </p:nvSpPr>
            <p:spPr>
              <a:xfrm>
                <a:off x="5619121" y="827803"/>
                <a:ext cx="556433" cy="276442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960" extrusionOk="0">
                    <a:moveTo>
                      <a:pt x="1" y="0"/>
                    </a:moveTo>
                    <a:lnTo>
                      <a:pt x="1271" y="2960"/>
                    </a:lnTo>
                    <a:lnTo>
                      <a:pt x="5958" y="2960"/>
                    </a:lnTo>
                    <a:lnTo>
                      <a:pt x="468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3"/>
              <p:cNvSpPr/>
              <p:nvPr/>
            </p:nvSpPr>
            <p:spPr>
              <a:xfrm>
                <a:off x="5938613" y="551269"/>
                <a:ext cx="556339" cy="276629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962" extrusionOk="0">
                    <a:moveTo>
                      <a:pt x="1" y="1"/>
                    </a:moveTo>
                    <a:lnTo>
                      <a:pt x="1270" y="2961"/>
                    </a:lnTo>
                    <a:lnTo>
                      <a:pt x="5957" y="2961"/>
                    </a:lnTo>
                    <a:lnTo>
                      <a:pt x="46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23"/>
            <p:cNvGrpSpPr/>
            <p:nvPr/>
          </p:nvGrpSpPr>
          <p:grpSpPr>
            <a:xfrm>
              <a:off x="2859071" y="551269"/>
              <a:ext cx="875831" cy="552976"/>
              <a:chOff x="5619121" y="551269"/>
              <a:chExt cx="875831" cy="552976"/>
            </a:xfrm>
          </p:grpSpPr>
          <p:sp>
            <p:nvSpPr>
              <p:cNvPr id="310" name="Google Shape;310;p23"/>
              <p:cNvSpPr/>
              <p:nvPr/>
            </p:nvSpPr>
            <p:spPr>
              <a:xfrm>
                <a:off x="5619121" y="827803"/>
                <a:ext cx="556433" cy="276442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960" extrusionOk="0">
                    <a:moveTo>
                      <a:pt x="1" y="0"/>
                    </a:moveTo>
                    <a:lnTo>
                      <a:pt x="1271" y="2960"/>
                    </a:lnTo>
                    <a:lnTo>
                      <a:pt x="5958" y="2960"/>
                    </a:lnTo>
                    <a:lnTo>
                      <a:pt x="468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>
                <a:off x="5938613" y="551269"/>
                <a:ext cx="556339" cy="276629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962" extrusionOk="0">
                    <a:moveTo>
                      <a:pt x="1" y="1"/>
                    </a:moveTo>
                    <a:lnTo>
                      <a:pt x="1270" y="2961"/>
                    </a:lnTo>
                    <a:lnTo>
                      <a:pt x="5957" y="2961"/>
                    </a:lnTo>
                    <a:lnTo>
                      <a:pt x="46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/>
          <p:nvPr/>
        </p:nvSpPr>
        <p:spPr>
          <a:xfrm flipH="1">
            <a:off x="3793167" y="4596993"/>
            <a:ext cx="3390033" cy="973194"/>
          </a:xfrm>
          <a:custGeom>
            <a:avLst/>
            <a:gdLst/>
            <a:ahLst/>
            <a:cxnLst/>
            <a:rect l="l" t="t" r="r" b="b"/>
            <a:pathLst>
              <a:path w="31072" h="8920" extrusionOk="0">
                <a:moveTo>
                  <a:pt x="0" y="1"/>
                </a:moveTo>
                <a:lnTo>
                  <a:pt x="3804" y="8920"/>
                </a:lnTo>
                <a:lnTo>
                  <a:pt x="31071" y="8920"/>
                </a:lnTo>
                <a:lnTo>
                  <a:pt x="27268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"/>
          <p:cNvSpPr/>
          <p:nvPr/>
        </p:nvSpPr>
        <p:spPr>
          <a:xfrm rot="10800000" flipH="1">
            <a:off x="5558579" y="1596128"/>
            <a:ext cx="5501166" cy="3575289"/>
          </a:xfrm>
          <a:custGeom>
            <a:avLst/>
            <a:gdLst/>
            <a:ahLst/>
            <a:cxnLst/>
            <a:rect l="l" t="t" r="r" b="b"/>
            <a:pathLst>
              <a:path w="50422" h="32770" extrusionOk="0">
                <a:moveTo>
                  <a:pt x="1" y="0"/>
                </a:moveTo>
                <a:lnTo>
                  <a:pt x="13983" y="32770"/>
                </a:lnTo>
                <a:lnTo>
                  <a:pt x="50422" y="32770"/>
                </a:lnTo>
                <a:lnTo>
                  <a:pt x="36442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 rot="10800000" flipH="1">
            <a:off x="6586213" y="-936043"/>
            <a:ext cx="5500948" cy="3575289"/>
          </a:xfrm>
          <a:custGeom>
            <a:avLst/>
            <a:gdLst/>
            <a:ahLst/>
            <a:cxnLst/>
            <a:rect l="l" t="t" r="r" b="b"/>
            <a:pathLst>
              <a:path w="50420" h="32770" extrusionOk="0">
                <a:moveTo>
                  <a:pt x="13980" y="1"/>
                </a:moveTo>
                <a:lnTo>
                  <a:pt x="0" y="32770"/>
                </a:lnTo>
                <a:lnTo>
                  <a:pt x="36439" y="32770"/>
                </a:lnTo>
                <a:lnTo>
                  <a:pt x="5041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 rot="10800000">
            <a:off x="6653971" y="412654"/>
            <a:ext cx="875831" cy="552976"/>
            <a:chOff x="5619121" y="551269"/>
            <a:chExt cx="875831" cy="552976"/>
          </a:xfrm>
        </p:grpSpPr>
        <p:sp>
          <p:nvSpPr>
            <p:cNvPr id="317" name="Google Shape;317;p24"/>
            <p:cNvSpPr/>
            <p:nvPr/>
          </p:nvSpPr>
          <p:spPr>
            <a:xfrm>
              <a:off x="5619121" y="827803"/>
              <a:ext cx="556433" cy="276442"/>
            </a:xfrm>
            <a:custGeom>
              <a:avLst/>
              <a:gdLst/>
              <a:ahLst/>
              <a:cxnLst/>
              <a:rect l="l" t="t" r="r" b="b"/>
              <a:pathLst>
                <a:path w="5958" h="2960" extrusionOk="0">
                  <a:moveTo>
                    <a:pt x="1" y="0"/>
                  </a:moveTo>
                  <a:lnTo>
                    <a:pt x="1271" y="2960"/>
                  </a:lnTo>
                  <a:lnTo>
                    <a:pt x="5958" y="2960"/>
                  </a:lnTo>
                  <a:lnTo>
                    <a:pt x="468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5938613" y="551269"/>
              <a:ext cx="556339" cy="276629"/>
            </a:xfrm>
            <a:custGeom>
              <a:avLst/>
              <a:gdLst/>
              <a:ahLst/>
              <a:cxnLst/>
              <a:rect l="l" t="t" r="r" b="b"/>
              <a:pathLst>
                <a:path w="5957" h="2962" extrusionOk="0">
                  <a:moveTo>
                    <a:pt x="1" y="1"/>
                  </a:moveTo>
                  <a:lnTo>
                    <a:pt x="1270" y="2961"/>
                  </a:lnTo>
                  <a:lnTo>
                    <a:pt x="5957" y="2961"/>
                  </a:lnTo>
                  <a:lnTo>
                    <a:pt x="46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4"/>
          <p:cNvSpPr/>
          <p:nvPr/>
        </p:nvSpPr>
        <p:spPr>
          <a:xfrm>
            <a:off x="-2015179" y="-462645"/>
            <a:ext cx="3007738" cy="1954789"/>
          </a:xfrm>
          <a:custGeom>
            <a:avLst/>
            <a:gdLst/>
            <a:ahLst/>
            <a:cxnLst/>
            <a:rect l="l" t="t" r="r" b="b"/>
            <a:pathLst>
              <a:path w="27568" h="17917" extrusionOk="0">
                <a:moveTo>
                  <a:pt x="7643" y="0"/>
                </a:moveTo>
                <a:lnTo>
                  <a:pt x="0" y="17917"/>
                </a:lnTo>
                <a:lnTo>
                  <a:pt x="19924" y="17917"/>
                </a:lnTo>
                <a:lnTo>
                  <a:pt x="27567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Medium"/>
              <a:buNone/>
              <a:defRPr sz="3000">
                <a:solidFill>
                  <a:schemeClr val="dk1"/>
                </a:solidFill>
                <a:latin typeface="Saira Medium"/>
                <a:ea typeface="Saira Medium"/>
                <a:cs typeface="Saira Medium"/>
                <a:sym typeface="Sair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SemiBold"/>
              <a:buNone/>
              <a:defRPr sz="300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SemiBold"/>
              <a:buNone/>
              <a:defRPr sz="300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SemiBold"/>
              <a:buNone/>
              <a:defRPr sz="300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SemiBold"/>
              <a:buNone/>
              <a:defRPr sz="300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SemiBold"/>
              <a:buNone/>
              <a:defRPr sz="300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SemiBold"/>
              <a:buNone/>
              <a:defRPr sz="300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SemiBold"/>
              <a:buNone/>
              <a:defRPr sz="300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SemiBold"/>
              <a:buNone/>
              <a:defRPr sz="300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0" r:id="rId3"/>
    <p:sldLayoutId id="2147483669" r:id="rId4"/>
    <p:sldLayoutId id="214748367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33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330;p28">
            <a:extLst>
              <a:ext uri="{FF2B5EF4-FFF2-40B4-BE49-F238E27FC236}">
                <a16:creationId xmlns:a16="http://schemas.microsoft.com/office/drawing/2014/main" id="{FD5FC7E3-0756-575D-0971-C76E012B3FA1}"/>
              </a:ext>
            </a:extLst>
          </p:cNvPr>
          <p:cNvCxnSpPr>
            <a:cxnSpLocks/>
          </p:cNvCxnSpPr>
          <p:nvPr/>
        </p:nvCxnSpPr>
        <p:spPr>
          <a:xfrm flipV="1">
            <a:off x="89303" y="2499087"/>
            <a:ext cx="8404823" cy="1510"/>
          </a:xfrm>
          <a:prstGeom prst="straightConnector1">
            <a:avLst/>
          </a:prstGeom>
          <a:noFill/>
          <a:ln w="28575" cap="flat" cmpd="sng">
            <a:gradFill flip="none" rotWithShape="1">
              <a:gsLst>
                <a:gs pos="0">
                  <a:srgbClr val="F892A1"/>
                </a:gs>
                <a:gs pos="29000">
                  <a:srgbClr val="CC0000"/>
                </a:gs>
                <a:gs pos="100000">
                  <a:srgbClr val="E46172"/>
                </a:gs>
                <a:gs pos="0">
                  <a:srgbClr val="C00000"/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glow rad="25400">
              <a:schemeClr val="accent5">
                <a:lumMod val="40000"/>
                <a:lumOff val="60000"/>
              </a:schemeClr>
            </a:glow>
          </a:effectLst>
        </p:spPr>
      </p:cxnSp>
      <p:sp>
        <p:nvSpPr>
          <p:cNvPr id="3" name="Google Shape;333;p28">
            <a:extLst>
              <a:ext uri="{FF2B5EF4-FFF2-40B4-BE49-F238E27FC236}">
                <a16:creationId xmlns:a16="http://schemas.microsoft.com/office/drawing/2014/main" id="{0424A724-4658-3180-6CAE-496EBBCF26AF}"/>
              </a:ext>
            </a:extLst>
          </p:cNvPr>
          <p:cNvSpPr/>
          <p:nvPr/>
        </p:nvSpPr>
        <p:spPr>
          <a:xfrm flipH="1">
            <a:off x="-2444056" y="-952739"/>
            <a:ext cx="5501166" cy="3575289"/>
          </a:xfrm>
          <a:custGeom>
            <a:avLst/>
            <a:gdLst/>
            <a:ahLst/>
            <a:cxnLst/>
            <a:rect l="l" t="t" r="r" b="b"/>
            <a:pathLst>
              <a:path w="50422" h="32770" extrusionOk="0">
                <a:moveTo>
                  <a:pt x="1" y="0"/>
                </a:moveTo>
                <a:lnTo>
                  <a:pt x="13983" y="32770"/>
                </a:lnTo>
                <a:lnTo>
                  <a:pt x="50422" y="32770"/>
                </a:lnTo>
                <a:lnTo>
                  <a:pt x="36442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34;p28">
            <a:extLst>
              <a:ext uri="{FF2B5EF4-FFF2-40B4-BE49-F238E27FC236}">
                <a16:creationId xmlns:a16="http://schemas.microsoft.com/office/drawing/2014/main" id="{692E487C-C68B-005C-65AC-5156111AA592}"/>
              </a:ext>
            </a:extLst>
          </p:cNvPr>
          <p:cNvSpPr/>
          <p:nvPr/>
        </p:nvSpPr>
        <p:spPr>
          <a:xfrm flipH="1">
            <a:off x="-3467714" y="1740030"/>
            <a:ext cx="5500948" cy="3575289"/>
          </a:xfrm>
          <a:custGeom>
            <a:avLst/>
            <a:gdLst/>
            <a:ahLst/>
            <a:cxnLst/>
            <a:rect l="l" t="t" r="r" b="b"/>
            <a:pathLst>
              <a:path w="50420" h="32770" extrusionOk="0">
                <a:moveTo>
                  <a:pt x="13980" y="1"/>
                </a:moveTo>
                <a:lnTo>
                  <a:pt x="0" y="32770"/>
                </a:lnTo>
                <a:lnTo>
                  <a:pt x="36439" y="32770"/>
                </a:lnTo>
                <a:lnTo>
                  <a:pt x="5041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335;p28">
            <a:extLst>
              <a:ext uri="{FF2B5EF4-FFF2-40B4-BE49-F238E27FC236}">
                <a16:creationId xmlns:a16="http://schemas.microsoft.com/office/drawing/2014/main" id="{01A6DE5D-B635-0914-57BA-D494F96EC24C}"/>
              </a:ext>
            </a:extLst>
          </p:cNvPr>
          <p:cNvGrpSpPr/>
          <p:nvPr/>
        </p:nvGrpSpPr>
        <p:grpSpPr>
          <a:xfrm flipH="1">
            <a:off x="1883660" y="1187054"/>
            <a:ext cx="875831" cy="552976"/>
            <a:chOff x="5619121" y="551269"/>
            <a:chExt cx="875831" cy="552976"/>
          </a:xfrm>
        </p:grpSpPr>
        <p:sp>
          <p:nvSpPr>
            <p:cNvPr id="6" name="Google Shape;336;p28">
              <a:extLst>
                <a:ext uri="{FF2B5EF4-FFF2-40B4-BE49-F238E27FC236}">
                  <a16:creationId xmlns:a16="http://schemas.microsoft.com/office/drawing/2014/main" id="{99661E78-B991-DFC7-484D-E21452467678}"/>
                </a:ext>
              </a:extLst>
            </p:cNvPr>
            <p:cNvSpPr/>
            <p:nvPr/>
          </p:nvSpPr>
          <p:spPr>
            <a:xfrm>
              <a:off x="5619121" y="827803"/>
              <a:ext cx="556433" cy="276442"/>
            </a:xfrm>
            <a:custGeom>
              <a:avLst/>
              <a:gdLst/>
              <a:ahLst/>
              <a:cxnLst/>
              <a:rect l="l" t="t" r="r" b="b"/>
              <a:pathLst>
                <a:path w="5958" h="2960" extrusionOk="0">
                  <a:moveTo>
                    <a:pt x="1" y="0"/>
                  </a:moveTo>
                  <a:lnTo>
                    <a:pt x="1271" y="2960"/>
                  </a:lnTo>
                  <a:lnTo>
                    <a:pt x="5958" y="2960"/>
                  </a:lnTo>
                  <a:lnTo>
                    <a:pt x="468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7;p28">
              <a:extLst>
                <a:ext uri="{FF2B5EF4-FFF2-40B4-BE49-F238E27FC236}">
                  <a16:creationId xmlns:a16="http://schemas.microsoft.com/office/drawing/2014/main" id="{9924237F-9192-6355-DF46-977389C27409}"/>
                </a:ext>
              </a:extLst>
            </p:cNvPr>
            <p:cNvSpPr/>
            <p:nvPr/>
          </p:nvSpPr>
          <p:spPr>
            <a:xfrm>
              <a:off x="5938613" y="551269"/>
              <a:ext cx="556339" cy="276629"/>
            </a:xfrm>
            <a:custGeom>
              <a:avLst/>
              <a:gdLst/>
              <a:ahLst/>
              <a:cxnLst/>
              <a:rect l="l" t="t" r="r" b="b"/>
              <a:pathLst>
                <a:path w="5957" h="2962" extrusionOk="0">
                  <a:moveTo>
                    <a:pt x="1" y="1"/>
                  </a:moveTo>
                  <a:lnTo>
                    <a:pt x="1270" y="2961"/>
                  </a:lnTo>
                  <a:lnTo>
                    <a:pt x="5957" y="2961"/>
                  </a:lnTo>
                  <a:lnTo>
                    <a:pt x="46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31;p28">
            <a:extLst>
              <a:ext uri="{FF2B5EF4-FFF2-40B4-BE49-F238E27FC236}">
                <a16:creationId xmlns:a16="http://schemas.microsoft.com/office/drawing/2014/main" id="{F9BD11DE-D858-E12B-5A9E-FF82B5A96595}"/>
              </a:ext>
            </a:extLst>
          </p:cNvPr>
          <p:cNvSpPr txBox="1">
            <a:spLocks/>
          </p:cNvSpPr>
          <p:nvPr/>
        </p:nvSpPr>
        <p:spPr>
          <a:xfrm>
            <a:off x="2407998" y="1324876"/>
            <a:ext cx="6086128" cy="15341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ar-AE" sz="3200" b="1" i="1" dirty="0">
                <a:ln w="317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62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تطوير نظام مراقبة سائق السيارة لتجنب الحوادث المرورية باستخدام الذكاء الصنعي</a:t>
            </a:r>
            <a:endParaRPr lang="en-US" sz="3200" b="1" i="1" dirty="0">
              <a:ln w="3175">
                <a:solidFill>
                  <a:schemeClr val="tx1"/>
                </a:solidFill>
              </a:ln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62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</a:endParaRPr>
          </a:p>
          <a:p>
            <a:pPr algn="ctr" rtl="1"/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3200" dirty="0"/>
          </a:p>
        </p:txBody>
      </p:sp>
      <p:sp>
        <p:nvSpPr>
          <p:cNvPr id="11" name="Google Shape;332;p28">
            <a:extLst>
              <a:ext uri="{FF2B5EF4-FFF2-40B4-BE49-F238E27FC236}">
                <a16:creationId xmlns:a16="http://schemas.microsoft.com/office/drawing/2014/main" id="{75345A58-D1B8-12CC-6A03-8C58339E8FD7}"/>
              </a:ext>
            </a:extLst>
          </p:cNvPr>
          <p:cNvSpPr txBox="1">
            <a:spLocks/>
          </p:cNvSpPr>
          <p:nvPr/>
        </p:nvSpPr>
        <p:spPr>
          <a:xfrm>
            <a:off x="2407998" y="2477821"/>
            <a:ext cx="6086128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lnSpc>
                <a:spcPct val="150000"/>
              </a:lnSpc>
              <a:spcAft>
                <a:spcPts val="1000"/>
              </a:spcAft>
            </a:pPr>
            <a:r>
              <a:rPr lang="ar-SA" sz="1800" b="1" kern="100" dirty="0">
                <a:solidFill>
                  <a:srgbClr val="A8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مشروع أُعِدَّ لنيلِ درجةِ الإجازةِ في هندسة الحواسيب والأتمتة</a:t>
            </a:r>
            <a:endParaRPr lang="en-US" sz="1800" kern="100" dirty="0">
              <a:solidFill>
                <a:srgbClr val="A8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6AC675-2AA6-48D0-82A2-2BECA9BE8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54">
            <a:extLst>
              <a:ext uri="{FF2B5EF4-FFF2-40B4-BE49-F238E27FC236}">
                <a16:creationId xmlns:a16="http://schemas.microsoft.com/office/drawing/2014/main" id="{FF3AEEDB-1192-40AB-8335-B46368EC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" y="0"/>
            <a:ext cx="1546225" cy="1408113"/>
          </a:xfrm>
          <a:prstGeom prst="rect">
            <a:avLst/>
          </a:prstGeom>
          <a:noFill/>
          <a:effectLst>
            <a:glow>
              <a:schemeClr val="accent2">
                <a:satMod val="175000"/>
                <a:alpha val="40000"/>
              </a:schemeClr>
            </a:glo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B0AA458E-C2F7-4612-A02E-DBEA382C7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034" y="2281"/>
            <a:ext cx="286168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AE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الجمهورية العربية السورية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AE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جامعة دمشق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AE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كلية الهندسة الميكانيكية والكهربائية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AE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قسم هندسة الحواسيب والأتمتة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B865E-4BB3-4F5E-9787-41402775C1D4}"/>
              </a:ext>
            </a:extLst>
          </p:cNvPr>
          <p:cNvSpPr/>
          <p:nvPr/>
        </p:nvSpPr>
        <p:spPr>
          <a:xfrm>
            <a:off x="2290625" y="2958392"/>
            <a:ext cx="6203501" cy="235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ar-AE" sz="2000" b="1" kern="1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إعداد</a:t>
            </a:r>
            <a:r>
              <a:rPr lang="ar-SY" sz="2000" b="1" kern="1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وتقديم</a:t>
            </a:r>
            <a:r>
              <a:rPr lang="ar-AE" sz="2000" b="1" kern="1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الطلاب:</a:t>
            </a:r>
            <a:endParaRPr lang="en-US" sz="1200" b="1" kern="100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spcAft>
                <a:spcPts val="1000"/>
              </a:spcAft>
            </a:pPr>
            <a:r>
              <a:rPr lang="ar-AE" sz="2000" b="1" kern="1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سلمان سمعان محمد                             سليمان رضوان العثمان</a:t>
            </a:r>
            <a:endParaRPr lang="en-US" sz="12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ar-AE" sz="2000" b="1" kern="1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كنان محمد رائد اللبابيدي</a:t>
            </a:r>
            <a:endParaRPr lang="en-US" sz="12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ar-AE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بإشراف:</a:t>
            </a:r>
            <a:r>
              <a:rPr lang="ar-SY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AE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د.م. كريستين زينية</a:t>
            </a:r>
            <a:endParaRPr lang="en-US" sz="2000" b="1" dirty="0"/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US" sz="1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2D229F-78C5-481E-84ED-E68E6F0D145E}"/>
              </a:ext>
            </a:extLst>
          </p:cNvPr>
          <p:cNvSpPr/>
          <p:nvPr/>
        </p:nvSpPr>
        <p:spPr>
          <a:xfrm>
            <a:off x="7553308" y="4302271"/>
            <a:ext cx="1590692" cy="838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ar-AE" sz="1800" b="1" u="sng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العام الدراسي:</a:t>
            </a:r>
            <a:endParaRPr lang="en-US" sz="1800" b="1" u="sng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8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2023-2024</a:t>
            </a:r>
            <a:endParaRPr lang="en-US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87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29">
            <a:extLst>
              <a:ext uri="{FF2B5EF4-FFF2-40B4-BE49-F238E27FC236}">
                <a16:creationId xmlns:a16="http://schemas.microsoft.com/office/drawing/2014/main" id="{951AF15A-6503-F8B5-7254-390C6C4F6984}"/>
              </a:ext>
            </a:extLst>
          </p:cNvPr>
          <p:cNvSpPr txBox="1">
            <a:spLocks/>
          </p:cNvSpPr>
          <p:nvPr/>
        </p:nvSpPr>
        <p:spPr>
          <a:xfrm>
            <a:off x="1021146" y="532828"/>
            <a:ext cx="7704000" cy="636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SY" sz="3000" b="1" dirty="0"/>
              <a:t>البنية العامة للشبكة</a:t>
            </a:r>
            <a:endParaRPr lang="ar-AE" sz="3000" b="1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A95F4D01-895B-04BF-8167-02F2BE561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5" y="1307806"/>
            <a:ext cx="8134823" cy="33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F2D882-6C03-E074-C7C5-A389A6B50A62}"/>
              </a:ext>
            </a:extLst>
          </p:cNvPr>
          <p:cNvSpPr txBox="1"/>
          <p:nvPr/>
        </p:nvSpPr>
        <p:spPr>
          <a:xfrm>
            <a:off x="3032759" y="451555"/>
            <a:ext cx="5738107" cy="6690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AE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نتائج 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(CNN)</a:t>
            </a:r>
            <a:r>
              <a:rPr lang="ar-AE" sz="2400" b="1" dirty="0"/>
              <a:t> </a:t>
            </a:r>
            <a:endParaRPr lang="ar-A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45E29-4067-49F7-D841-B3E966446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" y="536575"/>
            <a:ext cx="4145915" cy="4271645"/>
          </a:xfrm>
          <a:prstGeom prst="rect">
            <a:avLst/>
          </a:prstGeom>
        </p:spPr>
      </p:pic>
      <p:sp>
        <p:nvSpPr>
          <p:cNvPr id="4" name="Text Box 14">
            <a:extLst>
              <a:ext uri="{FF2B5EF4-FFF2-40B4-BE49-F238E27FC236}">
                <a16:creationId xmlns:a16="http://schemas.microsoft.com/office/drawing/2014/main" id="{5FB5DA23-CE56-7F8C-FADE-4A3CB794B268}"/>
              </a:ext>
            </a:extLst>
          </p:cNvPr>
          <p:cNvSpPr txBox="1"/>
          <p:nvPr/>
        </p:nvSpPr>
        <p:spPr>
          <a:xfrm>
            <a:off x="3211830" y="649287"/>
            <a:ext cx="937260" cy="263525"/>
          </a:xfrm>
          <a:prstGeom prst="rect">
            <a:avLst/>
          </a:prstGeom>
          <a:solidFill>
            <a:schemeClr val="lt1"/>
          </a:solidFill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en-US" sz="1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Loss Function</a:t>
            </a:r>
            <a:endParaRPr lang="en-US" sz="11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E802-CCBE-96A6-58E5-247815D6DBF1}"/>
              </a:ext>
            </a:extLst>
          </p:cNvPr>
          <p:cNvSpPr txBox="1"/>
          <p:nvPr/>
        </p:nvSpPr>
        <p:spPr>
          <a:xfrm>
            <a:off x="4914902" y="1097731"/>
            <a:ext cx="3855964" cy="25405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A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مقياس الدقة 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Accuracy metric</a:t>
            </a:r>
            <a:r>
              <a:rPr lang="ar-SA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ar-AE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 algn="r" rtl="1">
              <a:lnSpc>
                <a:spcPct val="150000"/>
              </a:lnSpc>
            </a:pPr>
            <a:r>
              <a:rPr lang="ar-S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لقياس أداء الخوارزمية بطريقة قابلة للتفسير</a:t>
            </a:r>
            <a:r>
              <a:rPr lang="ar-A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، وبلغت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0.9937</a:t>
            </a: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B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99%</a:t>
            </a: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لمعظم الحالات).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A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دالة الخسارة 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Loss function</a:t>
            </a:r>
            <a:r>
              <a:rPr lang="ar-SA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ar-A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وهي </a:t>
            </a:r>
            <a:r>
              <a:rPr lang="ar-S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مجموع الأخطاء التي تم ارتكابها مجموعتي التدريب والتحقق</a:t>
            </a:r>
            <a:r>
              <a:rPr lang="ar-AE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، وبغلت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0.0269</a:t>
            </a:r>
            <a:r>
              <a:rPr lang="ar-AE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.</a:t>
            </a:r>
            <a:endParaRPr lang="ar-SY" sz="18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0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F2D882-6C03-E074-C7C5-A389A6B50A62}"/>
              </a:ext>
            </a:extLst>
          </p:cNvPr>
          <p:cNvSpPr txBox="1"/>
          <p:nvPr/>
        </p:nvSpPr>
        <p:spPr>
          <a:xfrm>
            <a:off x="3032759" y="451555"/>
            <a:ext cx="5738107" cy="6690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AE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نتائج 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(CNN)</a:t>
            </a:r>
            <a:endParaRPr lang="en-US" sz="28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2E802-CCBE-96A6-58E5-247815D6DBF1}"/>
              </a:ext>
            </a:extLst>
          </p:cNvPr>
          <p:cNvSpPr txBox="1"/>
          <p:nvPr/>
        </p:nvSpPr>
        <p:spPr>
          <a:xfrm>
            <a:off x="4956368" y="1491070"/>
            <a:ext cx="3855964" cy="22860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A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مصفوفة الالتباس 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Confusion Matrix</a:t>
            </a:r>
            <a:r>
              <a:rPr lang="ar-SA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BZ" sz="18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S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هي ملخص لنتائج توقع مشكلة التصنيف</a:t>
            </a:r>
            <a:r>
              <a:rPr lang="ar-A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، و</a:t>
            </a:r>
            <a:r>
              <a:rPr lang="ar-S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صنف معظم الحالات بدقة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99%</a:t>
            </a:r>
            <a:r>
              <a:rPr lang="ar-A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r" rtl="1">
              <a:lnSpc>
                <a:spcPct val="150000"/>
              </a:lnSpc>
            </a:pPr>
            <a:endParaRPr lang="en-US" sz="20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ar-AE" sz="2400" b="1" dirty="0"/>
              <a:t> </a:t>
            </a:r>
            <a:endParaRPr lang="ar-AE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AF0DA-49A5-A620-AF11-466B265488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4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045"/>
            <a:ext cx="4997833" cy="34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3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F2D882-6C03-E074-C7C5-A389A6B50A62}"/>
              </a:ext>
            </a:extLst>
          </p:cNvPr>
          <p:cNvSpPr txBox="1"/>
          <p:nvPr/>
        </p:nvSpPr>
        <p:spPr>
          <a:xfrm>
            <a:off x="4752753" y="451555"/>
            <a:ext cx="4018113" cy="22821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</a:t>
            </a:r>
            <a:r>
              <a:rPr lang="ar-AE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مشاكل </a:t>
            </a:r>
            <a:r>
              <a:rPr lang="ar-SY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و الأخطاء</a:t>
            </a:r>
            <a:r>
              <a:rPr lang="ar-AE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(CNN)</a:t>
            </a:r>
            <a:endParaRPr lang="en-US" sz="24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20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ar-AE" sz="2000" dirty="0"/>
              <a:t>فرط الملاءمة </a:t>
            </a:r>
            <a:r>
              <a:rPr lang="en-US" sz="2000" dirty="0"/>
              <a:t>Overfitting</a:t>
            </a:r>
            <a:r>
              <a:rPr lang="ar-AE" sz="2000" dirty="0"/>
              <a:t>.</a:t>
            </a:r>
          </a:p>
          <a:p>
            <a:pPr marL="342900" indent="-342900" algn="r" rtl="1">
              <a:lnSpc>
                <a:spcPct val="20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ar-AE" sz="2000" dirty="0"/>
              <a:t>الزمن الحقيقي </a:t>
            </a:r>
            <a:r>
              <a:rPr lang="ar-SY" sz="2000" dirty="0"/>
              <a:t>(التصنيف الخاطئ).</a:t>
            </a:r>
            <a:endParaRPr lang="ar-AE" sz="2000" dirty="0"/>
          </a:p>
          <a:p>
            <a:pPr algn="r" rtl="1">
              <a:lnSpc>
                <a:spcPct val="150000"/>
              </a:lnSpc>
              <a:buClr>
                <a:schemeClr val="accent4"/>
              </a:buClr>
              <a:buSzPct val="120000"/>
            </a:pPr>
            <a:endParaRPr lang="ar-A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CA3FF-CF51-1877-C176-18FF8351D2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9" y="2784401"/>
            <a:ext cx="2625090" cy="1979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4373D-8139-0496-FB56-9DC293C979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10" y="669800"/>
            <a:ext cx="2625090" cy="1979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BC8BC-52D1-3C45-0A94-32A248F134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57" y="2784401"/>
            <a:ext cx="2667000" cy="19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9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29">
            <a:extLst>
              <a:ext uri="{FF2B5EF4-FFF2-40B4-BE49-F238E27FC236}">
                <a16:creationId xmlns:a16="http://schemas.microsoft.com/office/drawing/2014/main" id="{A26E8184-9626-41C6-B265-491096C61E49}"/>
              </a:ext>
            </a:extLst>
          </p:cNvPr>
          <p:cNvSpPr txBox="1">
            <a:spLocks/>
          </p:cNvSpPr>
          <p:nvPr/>
        </p:nvSpPr>
        <p:spPr>
          <a:xfrm>
            <a:off x="831600" y="4890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ar-SY" sz="3000" b="1" dirty="0"/>
              <a:t>خوارزمية </a:t>
            </a:r>
            <a:r>
              <a:rPr lang="en-BZ" sz="3000" b="1" dirty="0"/>
              <a:t> YOLO</a:t>
            </a:r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7B8C4-B79E-4876-8C4C-7C70E46E03A6}"/>
              </a:ext>
            </a:extLst>
          </p:cNvPr>
          <p:cNvSpPr txBox="1"/>
          <p:nvPr/>
        </p:nvSpPr>
        <p:spPr>
          <a:xfrm>
            <a:off x="925034" y="1339702"/>
            <a:ext cx="7293934" cy="18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200000"/>
              </a:lnSpc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</a:pPr>
            <a:r>
              <a:rPr lang="ar-SY" sz="2000" dirty="0"/>
              <a:t>تم استخدام نموذج </a:t>
            </a:r>
            <a:r>
              <a:rPr lang="en-US" sz="2000" dirty="0"/>
              <a:t>YOLO</a:t>
            </a:r>
            <a:r>
              <a:rPr lang="ar-SY" sz="2000" dirty="0"/>
              <a:t> كبديل عن الشبات العصبونية </a:t>
            </a:r>
            <a:r>
              <a:rPr lang="en-BZ" sz="2000" dirty="0"/>
              <a:t>CNN</a:t>
            </a:r>
            <a:r>
              <a:rPr lang="ar-AE" sz="2000" dirty="0"/>
              <a:t>.</a:t>
            </a:r>
            <a:endParaRPr lang="en-US" sz="2000" dirty="0"/>
          </a:p>
          <a:p>
            <a:pPr marL="342900" indent="-342900" algn="r" rtl="1">
              <a:lnSpc>
                <a:spcPct val="200000"/>
              </a:lnSpc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</a:pPr>
            <a:r>
              <a:rPr lang="ar-AE" sz="2000" dirty="0"/>
              <a:t>استخدمنا مجموعة بيانات تدريب من </a:t>
            </a:r>
            <a:r>
              <a:rPr lang="en-BZ" sz="2000" dirty="0"/>
              <a:t>Roboflow</a:t>
            </a:r>
            <a:r>
              <a:rPr lang="ar-AE" sz="2000" dirty="0"/>
              <a:t> بلغت حوالي </a:t>
            </a:r>
            <a:r>
              <a:rPr lang="en-BZ" sz="2000" dirty="0"/>
              <a:t>8</a:t>
            </a:r>
            <a:r>
              <a:rPr lang="en-US" sz="2000" dirty="0"/>
              <a:t>865</a:t>
            </a:r>
            <a:r>
              <a:rPr lang="ar-AE" sz="2000" dirty="0"/>
              <a:t> صورة.</a:t>
            </a:r>
          </a:p>
          <a:p>
            <a:pPr marL="342900" indent="-342900" algn="r" rtl="1">
              <a:lnSpc>
                <a:spcPct val="200000"/>
              </a:lnSpc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</a:pPr>
            <a:r>
              <a:rPr lang="ar-AE" sz="2000" dirty="0"/>
              <a:t>يدعم </a:t>
            </a:r>
            <a:r>
              <a:rPr lang="en-US" sz="2000" dirty="0"/>
              <a:t>YOLO</a:t>
            </a:r>
            <a:r>
              <a:rPr lang="ar-AE" sz="2000" dirty="0"/>
              <a:t> كشف عدة أشياء في الصورة الواحدة.</a:t>
            </a:r>
            <a:endParaRPr lang="en-BZ" sz="2000" dirty="0"/>
          </a:p>
        </p:txBody>
      </p:sp>
    </p:spTree>
    <p:extLst>
      <p:ext uri="{BB962C8B-B14F-4D97-AF65-F5344CB8AC3E}">
        <p14:creationId xmlns:p14="http://schemas.microsoft.com/office/powerpoint/2010/main" val="1592896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2;p29">
            <a:extLst>
              <a:ext uri="{FF2B5EF4-FFF2-40B4-BE49-F238E27FC236}">
                <a16:creationId xmlns:a16="http://schemas.microsoft.com/office/drawing/2014/main" id="{C879D77D-2103-0F39-38B3-A1354EDFA7D4}"/>
              </a:ext>
            </a:extLst>
          </p:cNvPr>
          <p:cNvSpPr txBox="1">
            <a:spLocks/>
          </p:cNvSpPr>
          <p:nvPr/>
        </p:nvSpPr>
        <p:spPr>
          <a:xfrm>
            <a:off x="1010514" y="376702"/>
            <a:ext cx="7704000" cy="720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ar-AE" sz="2800" b="1" dirty="0"/>
              <a:t>بنية خوارزمية </a:t>
            </a:r>
            <a:r>
              <a:rPr lang="en-US" sz="2800" b="1" dirty="0"/>
              <a:t>YOLO</a:t>
            </a:r>
            <a:r>
              <a:rPr lang="ar-AE" sz="2800" b="1" dirty="0"/>
              <a:t> العامة</a:t>
            </a:r>
            <a:endParaRPr lang="en-US" sz="28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DDBBEE-0769-BCE8-1D71-C7697B89B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0" y="1621140"/>
            <a:ext cx="6475227" cy="24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3EBFB1-31CA-AAA5-20F6-1BB16E6AA2B2}"/>
              </a:ext>
            </a:extLst>
          </p:cNvPr>
          <p:cNvSpPr txBox="1"/>
          <p:nvPr/>
        </p:nvSpPr>
        <p:spPr>
          <a:xfrm>
            <a:off x="6293835" y="1097065"/>
            <a:ext cx="2420679" cy="116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A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العمود الفقري(</a:t>
            </a: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Backbone</a:t>
            </a:r>
            <a:r>
              <a:rPr lang="ar-SA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endParaRPr lang="ar-AE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A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الرقبة (</a:t>
            </a:r>
            <a:r>
              <a:rPr lang="en-BZ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Neck</a:t>
            </a:r>
            <a:r>
              <a:rPr lang="ar-AE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endParaRPr lang="ar-AE" sz="16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A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الرأس (</a:t>
            </a: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Head</a:t>
            </a:r>
            <a:r>
              <a:rPr lang="ar-SA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2236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3">
            <a:extLst>
              <a:ext uri="{FF2B5EF4-FFF2-40B4-BE49-F238E27FC236}">
                <a16:creationId xmlns:a16="http://schemas.microsoft.com/office/drawing/2014/main" id="{860247A0-3070-E734-8231-6FA357578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678" y="1574929"/>
            <a:ext cx="2446103" cy="2146985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kumimoji="0" lang="en-US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c7</a:t>
            </a:r>
            <a:r>
              <a:rPr kumimoji="0" lang="ar-SY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التحدث إلى الراكب</a:t>
            </a:r>
            <a:endParaRPr kumimoji="0" lang="en-US" altLang="ar-L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- </a:t>
            </a:r>
            <a:r>
              <a:rPr kumimoji="0" lang="en-US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d0</a:t>
            </a:r>
            <a:r>
              <a:rPr kumimoji="0" lang="ar-SY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إغماض العينين</a:t>
            </a:r>
            <a:endParaRPr kumimoji="0" lang="en-US" altLang="ar-L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- </a:t>
            </a:r>
            <a:r>
              <a:rPr kumimoji="0" lang="en-US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d1</a:t>
            </a:r>
            <a:r>
              <a:rPr kumimoji="0" lang="ar-SY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التثاؤب</a:t>
            </a:r>
            <a:endParaRPr kumimoji="0" lang="en-US" altLang="ar-L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- </a:t>
            </a:r>
            <a:r>
              <a:rPr kumimoji="0" lang="en-US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d2</a:t>
            </a:r>
            <a:r>
              <a:rPr kumimoji="0" lang="ar-SY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النعاس</a:t>
            </a:r>
            <a:endParaRPr kumimoji="0" lang="en-US" altLang="ar-L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- </a:t>
            </a:r>
            <a:r>
              <a:rPr kumimoji="0" lang="en-US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d3</a:t>
            </a:r>
            <a:r>
              <a:rPr kumimoji="0" lang="ar-SY" altLang="ar-L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فتح العينين</a:t>
            </a:r>
            <a:endParaRPr kumimoji="0" lang="en-US" altLang="ar-L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L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342;p29">
            <a:extLst>
              <a:ext uri="{FF2B5EF4-FFF2-40B4-BE49-F238E27FC236}">
                <a16:creationId xmlns:a16="http://schemas.microsoft.com/office/drawing/2014/main" id="{C879D77D-2103-0F39-38B3-A1354EDFA7D4}"/>
              </a:ext>
            </a:extLst>
          </p:cNvPr>
          <p:cNvSpPr txBox="1">
            <a:spLocks/>
          </p:cNvSpPr>
          <p:nvPr/>
        </p:nvSpPr>
        <p:spPr>
          <a:xfrm>
            <a:off x="1021146" y="276447"/>
            <a:ext cx="7704000" cy="758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ar-AE" sz="2800" b="1" dirty="0"/>
              <a:t>حالات التدريب</a:t>
            </a:r>
            <a:endParaRPr lang="en-US" sz="2400" b="1" dirty="0"/>
          </a:p>
          <a:p>
            <a:pPr algn="r" rtl="1">
              <a:lnSpc>
                <a:spcPct val="150000"/>
              </a:lnSpc>
            </a:pPr>
            <a:r>
              <a:rPr lang="ar-AE" sz="1800" b="1" dirty="0"/>
              <a:t> </a:t>
            </a:r>
          </a:p>
          <a:p>
            <a:pPr algn="r" rtl="1">
              <a:lnSpc>
                <a:spcPct val="150000"/>
              </a:lnSpc>
            </a:pPr>
            <a:endParaRPr lang="en-US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961B9-0F7A-6F72-C1CA-34EEF45F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210" y="2786991"/>
            <a:ext cx="1920000" cy="14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3E26B-54C5-32B8-9C09-5795E37A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917" y="1208422"/>
            <a:ext cx="1920000" cy="14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F1184-637D-6519-2479-FEFB4338A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56" y="2786991"/>
            <a:ext cx="1920000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5A80-E636-56D4-66DC-DDAD43BA4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56" y="1191204"/>
            <a:ext cx="1920000" cy="14400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48DFCF07-B699-6644-52B4-8471E4F03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LB"/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A4F9D952-EC80-6C54-187E-6EE6E1756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1042" y="1527516"/>
            <a:ext cx="2279319" cy="2518950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>
              <a:spcAft>
                <a:spcPts val="800"/>
              </a:spcAft>
            </a:pP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c0</a:t>
            </a: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القيادة الآمنة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spcAft>
                <a:spcPts val="800"/>
              </a:spcAft>
            </a:pP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-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c1</a:t>
            </a: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إرسال الرسائل النصية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spcAft>
                <a:spcPts val="800"/>
              </a:spcAft>
            </a:pP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-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c2</a:t>
            </a: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التحدث في الهاتف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spcAft>
                <a:spcPts val="800"/>
              </a:spcAft>
            </a:pP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-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c3</a:t>
            </a: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تشغيل الراديو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spcAft>
                <a:spcPts val="800"/>
              </a:spcAft>
            </a:pP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-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c4</a:t>
            </a: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الشرب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spcAft>
                <a:spcPts val="800"/>
              </a:spcAft>
            </a:pP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-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c5</a:t>
            </a:r>
            <a:r>
              <a:rPr lang="ar-SY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الوصول إلى الخلف</a:t>
            </a:r>
            <a:endParaRPr kumimoji="0" lang="en-US" altLang="ar-L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34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BB348F-6D4C-4BD6-8589-87C0D09A9C8B}"/>
              </a:ext>
            </a:extLst>
          </p:cNvPr>
          <p:cNvSpPr txBox="1"/>
          <p:nvPr/>
        </p:nvSpPr>
        <p:spPr>
          <a:xfrm>
            <a:off x="4072270" y="320021"/>
            <a:ext cx="4572000" cy="5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AE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نتائج التدريب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(YOLOv8)</a:t>
            </a:r>
            <a:endParaRPr lang="en-US" sz="24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F51CB-1D83-CBE3-4F5E-178A018EC355}"/>
              </a:ext>
            </a:extLst>
          </p:cNvPr>
          <p:cNvSpPr txBox="1"/>
          <p:nvPr/>
        </p:nvSpPr>
        <p:spPr>
          <a:xfrm>
            <a:off x="4841358" y="927840"/>
            <a:ext cx="3802912" cy="2540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A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مصفوفة الالتباس الطبيعية (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Confusion Matrix Normalized of YOLO</a:t>
            </a:r>
            <a:r>
              <a:rPr lang="ar-A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): </a:t>
            </a:r>
            <a:r>
              <a:rPr lang="ar-A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هذا التصور هو نسخة طبيعية من مصفوفة الارتباك. وهو يمثل البيانات بنسب وليس بأرقام أولية. </a:t>
            </a:r>
          </a:p>
          <a:p>
            <a:pPr algn="r" rtl="1">
              <a:lnSpc>
                <a:spcPct val="150000"/>
              </a:lnSpc>
            </a:pPr>
            <a:r>
              <a:rPr lang="ar-AE" sz="1800" kern="100" dirty="0">
                <a:latin typeface="Calibri" panose="020F0502020204030204" pitchFamily="34" charset="0"/>
                <a:cs typeface="Arial" panose="020B0604020202020204" pitchFamily="34" charset="0"/>
              </a:rPr>
              <a:t>وبلغت دقة التدريب </a:t>
            </a:r>
            <a:r>
              <a:rPr lang="en-US" sz="1800" kern="100" dirty="0">
                <a:latin typeface="Calibri" panose="020F0502020204030204" pitchFamily="34" charset="0"/>
                <a:cs typeface="Arial" panose="020B0604020202020204" pitchFamily="34" charset="0"/>
              </a:rPr>
              <a:t>0.886</a:t>
            </a:r>
            <a:r>
              <a:rPr lang="ar-AE" sz="1800" kern="100" dirty="0"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ar-LB" dirty="0"/>
          </a:p>
        </p:txBody>
      </p:sp>
      <p:pic>
        <p:nvPicPr>
          <p:cNvPr id="6" name="Picture 5" descr="confusion_matrix_normalized">
            <a:extLst>
              <a:ext uri="{FF2B5EF4-FFF2-40B4-BE49-F238E27FC236}">
                <a16:creationId xmlns:a16="http://schemas.microsoft.com/office/drawing/2014/main" id="{D8C3EDA3-2265-717D-F92F-E387021F9A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60000"/>
                    </a14:imgEffect>
                    <a14:imgEffect>
                      <a14:brightnessContrast bright="3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4326"/>
            <a:ext cx="5010150" cy="372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1415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5DFBB-F154-498D-A25C-96905EC181C7}"/>
              </a:ext>
            </a:extLst>
          </p:cNvPr>
          <p:cNvSpPr txBox="1"/>
          <p:nvPr/>
        </p:nvSpPr>
        <p:spPr>
          <a:xfrm>
            <a:off x="4072270" y="390905"/>
            <a:ext cx="4572000" cy="5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AE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نتائج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(YOLOv8)</a:t>
            </a:r>
            <a:endParaRPr lang="en-US" sz="24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AEAB8-2D13-F508-DE01-9BA1211CEC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17" y="960415"/>
            <a:ext cx="6031555" cy="3222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576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178865602" descr="PR_curve">
            <a:extLst>
              <a:ext uri="{FF2B5EF4-FFF2-40B4-BE49-F238E27FC236}">
                <a16:creationId xmlns:a16="http://schemas.microsoft.com/office/drawing/2014/main" id="{630E4515-2FDB-2E0E-EA2F-D73FF2E1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2" y="457200"/>
            <a:ext cx="2743200" cy="18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45" descr="P_curve">
            <a:extLst>
              <a:ext uri="{FF2B5EF4-FFF2-40B4-BE49-F238E27FC236}">
                <a16:creationId xmlns:a16="http://schemas.microsoft.com/office/drawing/2014/main" id="{EC1D38F4-99CD-07C4-2AB4-02330144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762" y="636588"/>
            <a:ext cx="28384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69">
            <a:extLst>
              <a:ext uri="{FF2B5EF4-FFF2-40B4-BE49-F238E27FC236}">
                <a16:creationId xmlns:a16="http://schemas.microsoft.com/office/drawing/2014/main" id="{BCECC24B-5942-465D-DBF7-9956CB04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2" y="2859088"/>
            <a:ext cx="2835275" cy="18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70">
            <a:extLst>
              <a:ext uri="{FF2B5EF4-FFF2-40B4-BE49-F238E27FC236}">
                <a16:creationId xmlns:a16="http://schemas.microsoft.com/office/drawing/2014/main" id="{A337E6F9-8B3A-3B9A-B2EA-ADC1F7DB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87" y="2947988"/>
            <a:ext cx="2833688" cy="18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5">
            <a:extLst>
              <a:ext uri="{FF2B5EF4-FFF2-40B4-BE49-F238E27FC236}">
                <a16:creationId xmlns:a16="http://schemas.microsoft.com/office/drawing/2014/main" id="{D3273488-EBF3-CFB8-B5D3-EA779D938566}"/>
              </a:ext>
            </a:extLst>
          </p:cNvPr>
          <p:cNvSpPr txBox="1"/>
          <p:nvPr/>
        </p:nvSpPr>
        <p:spPr>
          <a:xfrm>
            <a:off x="1307362" y="971550"/>
            <a:ext cx="2929255" cy="203454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rtl="0">
              <a:lnSpc>
                <a:spcPct val="107000"/>
              </a:lnSpc>
              <a:spcAft>
                <a:spcPts val="800"/>
              </a:spcAft>
            </a:pPr>
            <a:endParaRPr lang="en-US" sz="1100" kern="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AA0C1F8-584D-0E2C-1CBA-441C4C086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12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L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B2F9525-E588-CF0E-EFBD-008913922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12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ar-LB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n-US" altLang="ar-LB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L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3D54379-707C-07A6-27F4-4092AB1C4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12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ar-LB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n-US" altLang="ar-LB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L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D57F88E-732D-5939-4544-2A4BB841B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12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ar-LB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n-US" altLang="ar-LB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L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CE106E1-07B5-6B02-D96D-A285199D1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12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LB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29DBC26-5D28-A266-1A19-06B747BD7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12" y="2278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ar-LB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n-US" altLang="ar-LB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L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D0969-4E88-77FA-0436-201E683AA5D6}"/>
              </a:ext>
            </a:extLst>
          </p:cNvPr>
          <p:cNvSpPr txBox="1"/>
          <p:nvPr/>
        </p:nvSpPr>
        <p:spPr>
          <a:xfrm>
            <a:off x="4072270" y="390905"/>
            <a:ext cx="4572000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AE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نتائج 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(YOLOv8)</a:t>
            </a:r>
            <a:endParaRPr lang="en-US" sz="28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B407C-17A3-5FEE-145B-C2D5B11B2F76}"/>
              </a:ext>
            </a:extLst>
          </p:cNvPr>
          <p:cNvSpPr txBox="1"/>
          <p:nvPr/>
        </p:nvSpPr>
        <p:spPr>
          <a:xfrm>
            <a:off x="4384731" y="1951147"/>
            <a:ext cx="438209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ar-SA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منحنى درجة</a:t>
            </a:r>
            <a:r>
              <a:rPr lang="ar-A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F1 (F1_Curve)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ar-SA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منحنى الدقة والاستدعاء</a:t>
            </a:r>
            <a:r>
              <a:rPr lang="ar-SA" sz="16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Precision-Recall (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PR_Curve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ar-SA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منحنى الدقة</a:t>
            </a:r>
            <a:r>
              <a:rPr lang="ar-SA" sz="16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Precision (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P_Curve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ar-SA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منحني الاستدعاء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Recall (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R_Curve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ar-LB" sz="1600" dirty="0"/>
          </a:p>
        </p:txBody>
      </p:sp>
    </p:spTree>
    <p:extLst>
      <p:ext uri="{BB962C8B-B14F-4D97-AF65-F5344CB8AC3E}">
        <p14:creationId xmlns:p14="http://schemas.microsoft.com/office/powerpoint/2010/main" val="353368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83150B-60E0-E7F8-6B2B-280B781C3C03}"/>
              </a:ext>
            </a:extLst>
          </p:cNvPr>
          <p:cNvSpPr/>
          <p:nvPr/>
        </p:nvSpPr>
        <p:spPr>
          <a:xfrm>
            <a:off x="1885869" y="2916866"/>
            <a:ext cx="1534522" cy="1245870"/>
          </a:xfrm>
          <a:prstGeom prst="rect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</a:schemeClr>
              </a:gs>
              <a:gs pos="76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L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1B7171-DBAA-B812-A195-8A3977A93ECC}"/>
              </a:ext>
            </a:extLst>
          </p:cNvPr>
          <p:cNvSpPr/>
          <p:nvPr/>
        </p:nvSpPr>
        <p:spPr>
          <a:xfrm>
            <a:off x="1118608" y="1366832"/>
            <a:ext cx="1534522" cy="12458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LB"/>
          </a:p>
        </p:txBody>
      </p:sp>
      <p:sp>
        <p:nvSpPr>
          <p:cNvPr id="12" name="Google Shape;368;p30">
            <a:extLst>
              <a:ext uri="{FF2B5EF4-FFF2-40B4-BE49-F238E27FC236}">
                <a16:creationId xmlns:a16="http://schemas.microsoft.com/office/drawing/2014/main" id="{9B9FCE98-7177-7715-BE42-035A170E72F4}"/>
              </a:ext>
            </a:extLst>
          </p:cNvPr>
          <p:cNvSpPr txBox="1">
            <a:spLocks/>
          </p:cNvSpPr>
          <p:nvPr/>
        </p:nvSpPr>
        <p:spPr>
          <a:xfrm>
            <a:off x="1253119" y="1696261"/>
            <a:ext cx="1199808" cy="859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ar-SY" sz="2400" b="1" dirty="0"/>
              <a:t>الدراسات السابقة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E4E83D-7064-ADB4-494E-5861A1491159}"/>
              </a:ext>
            </a:extLst>
          </p:cNvPr>
          <p:cNvSpPr/>
          <p:nvPr/>
        </p:nvSpPr>
        <p:spPr>
          <a:xfrm>
            <a:off x="3991976" y="2947144"/>
            <a:ext cx="1534522" cy="12458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L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D8DA8F-0CDF-6A96-6BBB-F47752FB89B4}"/>
              </a:ext>
            </a:extLst>
          </p:cNvPr>
          <p:cNvSpPr/>
          <p:nvPr/>
        </p:nvSpPr>
        <p:spPr>
          <a:xfrm>
            <a:off x="6006996" y="2923246"/>
            <a:ext cx="1534522" cy="12458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L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E1C963-E667-B0C2-A5BB-E5D363C0CF1D}"/>
              </a:ext>
            </a:extLst>
          </p:cNvPr>
          <p:cNvSpPr/>
          <p:nvPr/>
        </p:nvSpPr>
        <p:spPr>
          <a:xfrm>
            <a:off x="2910124" y="1377904"/>
            <a:ext cx="1534522" cy="12458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L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87C0F5-E5E0-AD34-BAFD-B6C2513FBC09}"/>
              </a:ext>
            </a:extLst>
          </p:cNvPr>
          <p:cNvSpPr/>
          <p:nvPr/>
        </p:nvSpPr>
        <p:spPr>
          <a:xfrm>
            <a:off x="4759237" y="1366832"/>
            <a:ext cx="1534522" cy="12458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L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8CF47D-D030-43CD-4B8E-628D9623EEAC}"/>
              </a:ext>
            </a:extLst>
          </p:cNvPr>
          <p:cNvSpPr/>
          <p:nvPr/>
        </p:nvSpPr>
        <p:spPr>
          <a:xfrm>
            <a:off x="6606539" y="1325880"/>
            <a:ext cx="1466546" cy="12458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LB"/>
          </a:p>
        </p:txBody>
      </p:sp>
      <p:sp>
        <p:nvSpPr>
          <p:cNvPr id="3" name="Google Shape;359;p30">
            <a:extLst>
              <a:ext uri="{FF2B5EF4-FFF2-40B4-BE49-F238E27FC236}">
                <a16:creationId xmlns:a16="http://schemas.microsoft.com/office/drawing/2014/main" id="{45AB9930-1A62-91C6-242F-22E4E868960E}"/>
              </a:ext>
            </a:extLst>
          </p:cNvPr>
          <p:cNvSpPr txBox="1">
            <a:spLocks/>
          </p:cNvSpPr>
          <p:nvPr/>
        </p:nvSpPr>
        <p:spPr>
          <a:xfrm>
            <a:off x="3355587" y="1569918"/>
            <a:ext cx="64359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/>
              <a:t>03</a:t>
            </a:r>
          </a:p>
        </p:txBody>
      </p:sp>
      <p:sp>
        <p:nvSpPr>
          <p:cNvPr id="4" name="Google Shape;360;p30">
            <a:extLst>
              <a:ext uri="{FF2B5EF4-FFF2-40B4-BE49-F238E27FC236}">
                <a16:creationId xmlns:a16="http://schemas.microsoft.com/office/drawing/2014/main" id="{F4A12C40-655D-33D8-ADD6-012311942BAB}"/>
              </a:ext>
            </a:extLst>
          </p:cNvPr>
          <p:cNvSpPr txBox="1">
            <a:spLocks/>
          </p:cNvSpPr>
          <p:nvPr/>
        </p:nvSpPr>
        <p:spPr>
          <a:xfrm>
            <a:off x="1623490" y="1498358"/>
            <a:ext cx="524757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04</a:t>
            </a:r>
          </a:p>
        </p:txBody>
      </p:sp>
      <p:sp>
        <p:nvSpPr>
          <p:cNvPr id="5" name="Google Shape;361;p30">
            <a:extLst>
              <a:ext uri="{FF2B5EF4-FFF2-40B4-BE49-F238E27FC236}">
                <a16:creationId xmlns:a16="http://schemas.microsoft.com/office/drawing/2014/main" id="{B1EAE0F1-6F3D-21A3-FA23-32558A130A10}"/>
              </a:ext>
            </a:extLst>
          </p:cNvPr>
          <p:cNvSpPr txBox="1">
            <a:spLocks/>
          </p:cNvSpPr>
          <p:nvPr/>
        </p:nvSpPr>
        <p:spPr>
          <a:xfrm>
            <a:off x="5271655" y="151789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02</a:t>
            </a:r>
          </a:p>
        </p:txBody>
      </p:sp>
      <p:sp>
        <p:nvSpPr>
          <p:cNvPr id="6" name="Google Shape;362;p30">
            <a:extLst>
              <a:ext uri="{FF2B5EF4-FFF2-40B4-BE49-F238E27FC236}">
                <a16:creationId xmlns:a16="http://schemas.microsoft.com/office/drawing/2014/main" id="{CEA83BDD-7C51-6033-74BA-316F7A0601CC}"/>
              </a:ext>
            </a:extLst>
          </p:cNvPr>
          <p:cNvSpPr txBox="1">
            <a:spLocks/>
          </p:cNvSpPr>
          <p:nvPr/>
        </p:nvSpPr>
        <p:spPr>
          <a:xfrm>
            <a:off x="4505191" y="3092201"/>
            <a:ext cx="55329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05</a:t>
            </a:r>
          </a:p>
        </p:txBody>
      </p:sp>
      <p:sp>
        <p:nvSpPr>
          <p:cNvPr id="7" name="Google Shape;363;p30">
            <a:extLst>
              <a:ext uri="{FF2B5EF4-FFF2-40B4-BE49-F238E27FC236}">
                <a16:creationId xmlns:a16="http://schemas.microsoft.com/office/drawing/2014/main" id="{24435508-7748-B621-868C-EFC837F80413}"/>
              </a:ext>
            </a:extLst>
          </p:cNvPr>
          <p:cNvSpPr txBox="1">
            <a:spLocks/>
          </p:cNvSpPr>
          <p:nvPr/>
        </p:nvSpPr>
        <p:spPr>
          <a:xfrm>
            <a:off x="7041657" y="151789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01</a:t>
            </a:r>
          </a:p>
        </p:txBody>
      </p:sp>
      <p:sp>
        <p:nvSpPr>
          <p:cNvPr id="8" name="Google Shape;364;p30">
            <a:extLst>
              <a:ext uri="{FF2B5EF4-FFF2-40B4-BE49-F238E27FC236}">
                <a16:creationId xmlns:a16="http://schemas.microsoft.com/office/drawing/2014/main" id="{15EBE899-9D89-0F42-FAD6-B9D36EBF3AF6}"/>
              </a:ext>
            </a:extLst>
          </p:cNvPr>
          <p:cNvSpPr txBox="1">
            <a:spLocks/>
          </p:cNvSpPr>
          <p:nvPr/>
        </p:nvSpPr>
        <p:spPr>
          <a:xfrm>
            <a:off x="6477529" y="29956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04</a:t>
            </a:r>
          </a:p>
        </p:txBody>
      </p:sp>
      <p:sp>
        <p:nvSpPr>
          <p:cNvPr id="9" name="Google Shape;365;p30">
            <a:extLst>
              <a:ext uri="{FF2B5EF4-FFF2-40B4-BE49-F238E27FC236}">
                <a16:creationId xmlns:a16="http://schemas.microsoft.com/office/drawing/2014/main" id="{267BA50A-2900-7A36-629B-BFF986F49804}"/>
              </a:ext>
            </a:extLst>
          </p:cNvPr>
          <p:cNvSpPr txBox="1">
            <a:spLocks/>
          </p:cNvSpPr>
          <p:nvPr/>
        </p:nvSpPr>
        <p:spPr>
          <a:xfrm>
            <a:off x="2768799" y="1936057"/>
            <a:ext cx="1654771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AE" sz="2400" b="1" dirty="0"/>
              <a:t>النظام المُطوَّر</a:t>
            </a:r>
            <a:endParaRPr lang="en-US" sz="2400" b="1" dirty="0"/>
          </a:p>
        </p:txBody>
      </p:sp>
      <p:sp>
        <p:nvSpPr>
          <p:cNvPr id="10" name="Google Shape;366;p30">
            <a:extLst>
              <a:ext uri="{FF2B5EF4-FFF2-40B4-BE49-F238E27FC236}">
                <a16:creationId xmlns:a16="http://schemas.microsoft.com/office/drawing/2014/main" id="{7A9FCFB5-7D1D-8F99-5CAC-298F228626A0}"/>
              </a:ext>
            </a:extLst>
          </p:cNvPr>
          <p:cNvSpPr txBox="1">
            <a:spLocks/>
          </p:cNvSpPr>
          <p:nvPr/>
        </p:nvSpPr>
        <p:spPr>
          <a:xfrm>
            <a:off x="3511350" y="1884033"/>
            <a:ext cx="21213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sz="2400" dirty="0"/>
          </a:p>
        </p:txBody>
      </p:sp>
      <p:sp>
        <p:nvSpPr>
          <p:cNvPr id="11" name="Google Shape;367;p30">
            <a:extLst>
              <a:ext uri="{FF2B5EF4-FFF2-40B4-BE49-F238E27FC236}">
                <a16:creationId xmlns:a16="http://schemas.microsoft.com/office/drawing/2014/main" id="{58E9C72A-C2F9-A573-FD6F-1B066EB260CB}"/>
              </a:ext>
            </a:extLst>
          </p:cNvPr>
          <p:cNvSpPr txBox="1">
            <a:spLocks/>
          </p:cNvSpPr>
          <p:nvPr/>
        </p:nvSpPr>
        <p:spPr>
          <a:xfrm>
            <a:off x="5639005" y="1855446"/>
            <a:ext cx="21213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AE" sz="2400" b="1" dirty="0"/>
              <a:t>المقدمة</a:t>
            </a:r>
            <a:r>
              <a:rPr lang="ar-AE" sz="2400" dirty="0"/>
              <a:t> </a:t>
            </a:r>
            <a:endParaRPr lang="en-US" sz="2400" dirty="0"/>
          </a:p>
        </p:txBody>
      </p:sp>
      <p:sp>
        <p:nvSpPr>
          <p:cNvPr id="13" name="Google Shape;369;p30">
            <a:extLst>
              <a:ext uri="{FF2B5EF4-FFF2-40B4-BE49-F238E27FC236}">
                <a16:creationId xmlns:a16="http://schemas.microsoft.com/office/drawing/2014/main" id="{B7098BA0-426D-741A-AFE7-07939B67CD23}"/>
              </a:ext>
            </a:extLst>
          </p:cNvPr>
          <p:cNvSpPr txBox="1">
            <a:spLocks/>
          </p:cNvSpPr>
          <p:nvPr/>
        </p:nvSpPr>
        <p:spPr>
          <a:xfrm>
            <a:off x="4334140" y="3404314"/>
            <a:ext cx="820407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AE" sz="2400" b="1" dirty="0"/>
              <a:t>النتائج</a:t>
            </a:r>
            <a:endParaRPr lang="en-US" sz="2400" b="1" dirty="0"/>
          </a:p>
        </p:txBody>
      </p:sp>
      <p:sp>
        <p:nvSpPr>
          <p:cNvPr id="14" name="Google Shape;370;p30">
            <a:extLst>
              <a:ext uri="{FF2B5EF4-FFF2-40B4-BE49-F238E27FC236}">
                <a16:creationId xmlns:a16="http://schemas.microsoft.com/office/drawing/2014/main" id="{3D16F2F1-53E9-C401-3834-FEC4C0ECEFC9}"/>
              </a:ext>
            </a:extLst>
          </p:cNvPr>
          <p:cNvSpPr txBox="1">
            <a:spLocks/>
          </p:cNvSpPr>
          <p:nvPr/>
        </p:nvSpPr>
        <p:spPr>
          <a:xfrm>
            <a:off x="5858449" y="3409574"/>
            <a:ext cx="1725385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AE" sz="2400" b="1" dirty="0"/>
              <a:t>الإجراء العملي </a:t>
            </a:r>
            <a:endParaRPr lang="en-US" sz="2400" b="1" dirty="0"/>
          </a:p>
        </p:txBody>
      </p:sp>
      <p:sp>
        <p:nvSpPr>
          <p:cNvPr id="15" name="Google Shape;342;p29">
            <a:extLst>
              <a:ext uri="{FF2B5EF4-FFF2-40B4-BE49-F238E27FC236}">
                <a16:creationId xmlns:a16="http://schemas.microsoft.com/office/drawing/2014/main" id="{66F8E9D7-91C7-2A6D-FF2F-42D29EB59C02}"/>
              </a:ext>
            </a:extLst>
          </p:cNvPr>
          <p:cNvSpPr txBox="1">
            <a:spLocks/>
          </p:cNvSpPr>
          <p:nvPr/>
        </p:nvSpPr>
        <p:spPr>
          <a:xfrm>
            <a:off x="867611" y="47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AE" sz="3000" b="1" dirty="0"/>
              <a:t>العناوين الرئيسية</a:t>
            </a:r>
            <a:endParaRPr lang="en-US" sz="3000" b="1" dirty="0"/>
          </a:p>
        </p:txBody>
      </p:sp>
      <p:sp>
        <p:nvSpPr>
          <p:cNvPr id="16" name="Google Shape;367;p30">
            <a:extLst>
              <a:ext uri="{FF2B5EF4-FFF2-40B4-BE49-F238E27FC236}">
                <a16:creationId xmlns:a16="http://schemas.microsoft.com/office/drawing/2014/main" id="{8BAEE9A5-341E-2352-57C7-5EE653CD26A0}"/>
              </a:ext>
            </a:extLst>
          </p:cNvPr>
          <p:cNvSpPr txBox="1">
            <a:spLocks/>
          </p:cNvSpPr>
          <p:nvPr/>
        </p:nvSpPr>
        <p:spPr>
          <a:xfrm>
            <a:off x="4253901" y="1841264"/>
            <a:ext cx="2121300" cy="817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AE" sz="2400" b="1" dirty="0"/>
              <a:t>هدف المشروع</a:t>
            </a:r>
            <a:endParaRPr lang="en-US" sz="2400" b="1" dirty="0"/>
          </a:p>
        </p:txBody>
      </p:sp>
      <p:sp>
        <p:nvSpPr>
          <p:cNvPr id="18" name="Google Shape;360;p30">
            <a:extLst>
              <a:ext uri="{FF2B5EF4-FFF2-40B4-BE49-F238E27FC236}">
                <a16:creationId xmlns:a16="http://schemas.microsoft.com/office/drawing/2014/main" id="{B75288C4-2C2D-1026-5CA6-A2D8D65D3383}"/>
              </a:ext>
            </a:extLst>
          </p:cNvPr>
          <p:cNvSpPr txBox="1">
            <a:spLocks/>
          </p:cNvSpPr>
          <p:nvPr/>
        </p:nvSpPr>
        <p:spPr>
          <a:xfrm>
            <a:off x="2336623" y="29923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</a:t>
            </a:r>
            <a:r>
              <a:rPr lang="en-US" sz="2400" dirty="0"/>
              <a:t>7</a:t>
            </a:r>
            <a:endParaRPr lang="en" sz="2400" dirty="0"/>
          </a:p>
        </p:txBody>
      </p:sp>
      <p:sp>
        <p:nvSpPr>
          <p:cNvPr id="19" name="Google Shape;368;p30">
            <a:extLst>
              <a:ext uri="{FF2B5EF4-FFF2-40B4-BE49-F238E27FC236}">
                <a16:creationId xmlns:a16="http://schemas.microsoft.com/office/drawing/2014/main" id="{A0E9365A-207B-5A29-FF6F-1E4F387B6910}"/>
              </a:ext>
            </a:extLst>
          </p:cNvPr>
          <p:cNvSpPr txBox="1">
            <a:spLocks/>
          </p:cNvSpPr>
          <p:nvPr/>
        </p:nvSpPr>
        <p:spPr>
          <a:xfrm>
            <a:off x="2138175" y="3374036"/>
            <a:ext cx="940284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AE" sz="2400" b="1" dirty="0"/>
              <a:t>الخاتمة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8757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0272A-8687-1FE0-E7ED-EDD6F07C6AEF}"/>
              </a:ext>
            </a:extLst>
          </p:cNvPr>
          <p:cNvSpPr txBox="1"/>
          <p:nvPr/>
        </p:nvSpPr>
        <p:spPr>
          <a:xfrm>
            <a:off x="4072270" y="390905"/>
            <a:ext cx="4572000" cy="5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AE" sz="24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عينات من خرج</a:t>
            </a:r>
            <a:r>
              <a:rPr lang="ar-AE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(YOLOv8)</a:t>
            </a:r>
            <a:endParaRPr lang="en-US" sz="24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shot 2024-07-19 194343">
            <a:extLst>
              <a:ext uri="{FF2B5EF4-FFF2-40B4-BE49-F238E27FC236}">
                <a16:creationId xmlns:a16="http://schemas.microsoft.com/office/drawing/2014/main" id="{D9EA269D-015A-9D7C-CF22-D1BF5C4EF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76" y="1050194"/>
            <a:ext cx="2430145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shot 2024-07-19 195531">
            <a:extLst>
              <a:ext uri="{FF2B5EF4-FFF2-40B4-BE49-F238E27FC236}">
                <a16:creationId xmlns:a16="http://schemas.microsoft.com/office/drawing/2014/main" id="{00199A39-2711-F3C0-69C4-F8CE0DB19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606" y="1050193"/>
            <a:ext cx="2502535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creenshot 2024-07-19 194115">
            <a:extLst>
              <a:ext uri="{FF2B5EF4-FFF2-40B4-BE49-F238E27FC236}">
                <a16:creationId xmlns:a16="http://schemas.microsoft.com/office/drawing/2014/main" id="{542DAD62-9544-86EA-8936-8350F214F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76" y="2825062"/>
            <a:ext cx="2488565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creenshot 2024-07-19 203645">
            <a:extLst>
              <a:ext uri="{FF2B5EF4-FFF2-40B4-BE49-F238E27FC236}">
                <a16:creationId xmlns:a16="http://schemas.microsoft.com/office/drawing/2014/main" id="{22FA24CF-7981-050F-1DA9-77ECE8F2EA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1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606" y="2825062"/>
            <a:ext cx="255905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D60EDA-CB65-4DD8-9224-E941A49E76C0}"/>
              </a:ext>
            </a:extLst>
          </p:cNvPr>
          <p:cNvSpPr txBox="1"/>
          <p:nvPr/>
        </p:nvSpPr>
        <p:spPr>
          <a:xfrm>
            <a:off x="6299850" y="1050193"/>
            <a:ext cx="209247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ar-AE" sz="2000" dirty="0"/>
              <a:t>خرج صحيح عملياً.</a:t>
            </a:r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ar-AE" sz="2000" dirty="0"/>
              <a:t>سرعة في تحديد الحالات في الزمن الحقيقي .</a:t>
            </a:r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07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8F26A9-FCB5-40B9-A0D9-B0CF59D68C66}"/>
              </a:ext>
            </a:extLst>
          </p:cNvPr>
          <p:cNvSpPr txBox="1"/>
          <p:nvPr/>
        </p:nvSpPr>
        <p:spPr>
          <a:xfrm>
            <a:off x="3654056" y="489040"/>
            <a:ext cx="457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8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ROS &amp; </a:t>
            </a:r>
            <a:r>
              <a:rPr lang="en-US" sz="2800" b="1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Gazeb</a:t>
            </a:r>
            <a:r>
              <a:rPr lang="en-BZ" sz="28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endParaRPr lang="en-US" sz="28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297CA-66F6-4B87-BCAF-1F7636E6E09C}"/>
              </a:ext>
            </a:extLst>
          </p:cNvPr>
          <p:cNvSpPr txBox="1"/>
          <p:nvPr/>
        </p:nvSpPr>
        <p:spPr>
          <a:xfrm>
            <a:off x="375684" y="1160891"/>
            <a:ext cx="7850372" cy="3327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spcAft>
                <a:spcPts val="800"/>
              </a:spcAft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ROS </a:t>
            </a:r>
            <a:r>
              <a:rPr lang="ar-SY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و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gazebo</a:t>
            </a:r>
            <a:r>
              <a:rPr lang="ar-SY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أدوات مشهورة للمحاكاة.</a:t>
            </a:r>
            <a:endParaRPr lang="en-BZ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spcAft>
                <a:spcPts val="800"/>
              </a:spcAft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ar-AE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عدم إمكانية محاكاة حركة المرور في </a:t>
            </a:r>
            <a:r>
              <a:rPr lang="en-BZ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Gazebo 7</a:t>
            </a:r>
            <a:r>
              <a:rPr lang="ar-SY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AE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أ</a:t>
            </a:r>
            <a:r>
              <a:rPr lang="ar-SY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دى الى التحويل الى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Gazebo 9</a:t>
            </a:r>
            <a:r>
              <a:rPr lang="ar-SY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spcAft>
                <a:spcPts val="800"/>
              </a:spcAft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ar-SY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وجوب عمل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  <a:r>
              <a:rPr lang="ar-SY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AE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مع برنامج </a:t>
            </a:r>
            <a:r>
              <a:rPr lang="en-BZ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SUMO</a:t>
            </a:r>
            <a:r>
              <a:rPr lang="ar-AE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لتمثيل حركة المرور أضاف تعقيدات كثيرة. </a:t>
            </a:r>
            <a:endParaRPr lang="ar-SY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spcAft>
                <a:spcPts val="800"/>
              </a:spcAft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ar-SY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أخطاء عدة بسبب عدم التوافق مع </a:t>
            </a:r>
            <a:r>
              <a:rPr lang="en-BZ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ROS Kinetic</a:t>
            </a:r>
            <a:r>
              <a:rPr lang="ar-SY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spcAft>
                <a:spcPts val="800"/>
              </a:spcAft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ar-SY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صعوبات</a:t>
            </a:r>
            <a:r>
              <a:rPr lang="ar-AE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الاستمرار</a:t>
            </a:r>
            <a:r>
              <a:rPr lang="ar-SY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AE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ب</a:t>
            </a:r>
            <a:r>
              <a:rPr lang="ar-SY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المحاكاة بواسطة 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ROS</a:t>
            </a:r>
            <a:r>
              <a:rPr lang="ar-SY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و 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Gazebo</a:t>
            </a:r>
            <a:r>
              <a:rPr lang="ar-SY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AE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بسبب خروجه من الدعم</a:t>
            </a:r>
            <a:r>
              <a:rPr lang="ar-SY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  <a:spcAft>
                <a:spcPts val="800"/>
              </a:spcAft>
              <a:buSzPct val="120000"/>
            </a:pPr>
            <a:endParaRPr lang="en-BZ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16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29">
            <a:extLst>
              <a:ext uri="{FF2B5EF4-FFF2-40B4-BE49-F238E27FC236}">
                <a16:creationId xmlns:a16="http://schemas.microsoft.com/office/drawing/2014/main" id="{3EAB584A-4D90-6C26-8CFE-FA88E04FE401}"/>
              </a:ext>
            </a:extLst>
          </p:cNvPr>
          <p:cNvSpPr txBox="1">
            <a:spLocks/>
          </p:cNvSpPr>
          <p:nvPr/>
        </p:nvSpPr>
        <p:spPr>
          <a:xfrm>
            <a:off x="1051626" y="3099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ar-AE" sz="3000" b="1" dirty="0"/>
              <a:t>محاكي </a:t>
            </a:r>
            <a:r>
              <a:rPr lang="en-BZ" sz="3000" b="1" dirty="0"/>
              <a:t>CARLA</a:t>
            </a:r>
            <a:endParaRPr lang="en-US" sz="3000" b="1" dirty="0"/>
          </a:p>
          <a:p>
            <a:pPr algn="r"/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26F2A-90B8-629D-E2F3-472702983242}"/>
              </a:ext>
            </a:extLst>
          </p:cNvPr>
          <p:cNvSpPr txBox="1"/>
          <p:nvPr/>
        </p:nvSpPr>
        <p:spPr>
          <a:xfrm>
            <a:off x="4427220" y="1181100"/>
            <a:ext cx="4328406" cy="1881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Y" sz="2000" dirty="0"/>
              <a:t>يوفر عدة خرائط بظروف مرور مختلفة.</a:t>
            </a:r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Y" sz="2000" dirty="0"/>
              <a:t>يحتوي مكتبات داعمة للقيادة الذاتية تقدم مختلف </a:t>
            </a:r>
            <a:r>
              <a:rPr lang="ar-AE" sz="2000" dirty="0"/>
              <a:t>أ</a:t>
            </a:r>
            <a:r>
              <a:rPr lang="ar-SY" sz="2000" dirty="0"/>
              <a:t>نواع الحساسات و الكاميرات و عملاء القيادة الذاتية.</a:t>
            </a:r>
            <a:endParaRPr lang="ar-A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11B87-E557-3EA1-88F5-0160DCD59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" y="1181100"/>
            <a:ext cx="39751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04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10EAE2-9F10-DF71-1084-90417A9E5340}"/>
              </a:ext>
            </a:extLst>
          </p:cNvPr>
          <p:cNvSpPr txBox="1"/>
          <p:nvPr/>
        </p:nvSpPr>
        <p:spPr>
          <a:xfrm>
            <a:off x="4249479" y="397994"/>
            <a:ext cx="4572000" cy="5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AE" sz="24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آلية عمل </a:t>
            </a:r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Carla Simulator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F3FCF-873E-A643-8A85-A4A9C730E5C5}"/>
              </a:ext>
            </a:extLst>
          </p:cNvPr>
          <p:cNvSpPr txBox="1"/>
          <p:nvPr/>
        </p:nvSpPr>
        <p:spPr>
          <a:xfrm>
            <a:off x="375684" y="1075739"/>
            <a:ext cx="8445795" cy="50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spcAft>
                <a:spcPts val="800"/>
              </a:spcAft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ar-SA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إعداد بيئة المحاكاة</a:t>
            </a:r>
            <a:r>
              <a:rPr lang="ar-AE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7-19 203843">
            <a:extLst>
              <a:ext uri="{FF2B5EF4-FFF2-40B4-BE49-F238E27FC236}">
                <a16:creationId xmlns:a16="http://schemas.microsoft.com/office/drawing/2014/main" id="{B0C52CB8-B2A5-5495-989F-3505FF628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4" y="1359957"/>
            <a:ext cx="3732849" cy="2423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270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10EAE2-9F10-DF71-1084-90417A9E5340}"/>
              </a:ext>
            </a:extLst>
          </p:cNvPr>
          <p:cNvSpPr txBox="1"/>
          <p:nvPr/>
        </p:nvSpPr>
        <p:spPr>
          <a:xfrm>
            <a:off x="4249479" y="397994"/>
            <a:ext cx="4572000" cy="5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AE" sz="24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آلية عمل </a:t>
            </a:r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Carla Simulator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F3FCF-873E-A643-8A85-A4A9C730E5C5}"/>
              </a:ext>
            </a:extLst>
          </p:cNvPr>
          <p:cNvSpPr txBox="1"/>
          <p:nvPr/>
        </p:nvSpPr>
        <p:spPr>
          <a:xfrm>
            <a:off x="375684" y="1075739"/>
            <a:ext cx="8445795" cy="95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spcAft>
                <a:spcPts val="800"/>
              </a:spcAft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ar-SA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جلب وإنشاء نماذج المركبات</a:t>
            </a:r>
            <a:r>
              <a:rPr lang="ar-AE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ar-AE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r" rtl="1">
              <a:lnSpc>
                <a:spcPct val="115000"/>
              </a:lnSpc>
              <a:spcAft>
                <a:spcPts val="10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7-19 204004">
            <a:extLst>
              <a:ext uri="{FF2B5EF4-FFF2-40B4-BE49-F238E27FC236}">
                <a16:creationId xmlns:a16="http://schemas.microsoft.com/office/drawing/2014/main" id="{2311B8AE-E811-8520-00C8-87D75E7301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4" y="1075739"/>
            <a:ext cx="4253025" cy="3053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402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10EAE2-9F10-DF71-1084-90417A9E5340}"/>
              </a:ext>
            </a:extLst>
          </p:cNvPr>
          <p:cNvSpPr txBox="1"/>
          <p:nvPr/>
        </p:nvSpPr>
        <p:spPr>
          <a:xfrm>
            <a:off x="4249479" y="397994"/>
            <a:ext cx="4572000" cy="5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AE" sz="24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آلية عمل </a:t>
            </a:r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Carla Simulator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F3FCF-873E-A643-8A85-A4A9C730E5C5}"/>
              </a:ext>
            </a:extLst>
          </p:cNvPr>
          <p:cNvSpPr txBox="1"/>
          <p:nvPr/>
        </p:nvSpPr>
        <p:spPr>
          <a:xfrm>
            <a:off x="375684" y="1075739"/>
            <a:ext cx="8445795" cy="874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r" rtl="1">
              <a:lnSpc>
                <a:spcPct val="115000"/>
              </a:lnSpc>
              <a:spcAft>
                <a:spcPts val="1000"/>
              </a:spcAft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ar-SA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تهيئة السيارة وإعداد الواجهة الرسومية</a:t>
            </a:r>
            <a:r>
              <a:rPr lang="ar-AE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7-19 204726">
            <a:extLst>
              <a:ext uri="{FF2B5EF4-FFF2-40B4-BE49-F238E27FC236}">
                <a16:creationId xmlns:a16="http://schemas.microsoft.com/office/drawing/2014/main" id="{9B7111C3-A159-9B91-A86F-F206B2145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31" y="1075739"/>
            <a:ext cx="4749209" cy="3218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341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10EAE2-9F10-DF71-1084-90417A9E5340}"/>
              </a:ext>
            </a:extLst>
          </p:cNvPr>
          <p:cNvSpPr txBox="1"/>
          <p:nvPr/>
        </p:nvSpPr>
        <p:spPr>
          <a:xfrm>
            <a:off x="4249479" y="397994"/>
            <a:ext cx="4572000" cy="5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AE" sz="24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آلية عمل </a:t>
            </a:r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Carla Simulator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F3FCF-873E-A643-8A85-A4A9C730E5C5}"/>
              </a:ext>
            </a:extLst>
          </p:cNvPr>
          <p:cNvSpPr txBox="1"/>
          <p:nvPr/>
        </p:nvSpPr>
        <p:spPr>
          <a:xfrm>
            <a:off x="375684" y="1075739"/>
            <a:ext cx="8445795" cy="874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r" rtl="1">
              <a:lnSpc>
                <a:spcPct val="115000"/>
              </a:lnSpc>
              <a:spcAft>
                <a:spcPts val="1000"/>
              </a:spcAft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ar-SA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إنشاء الكاميرات والمستشعرات</a:t>
            </a:r>
            <a:r>
              <a:rPr lang="ar-AE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lvl="0" algn="r" rtl="1">
              <a:lnSpc>
                <a:spcPct val="115000"/>
              </a:lnSpc>
              <a:spcAft>
                <a:spcPts val="10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7-19 204907">
            <a:extLst>
              <a:ext uri="{FF2B5EF4-FFF2-40B4-BE49-F238E27FC236}">
                <a16:creationId xmlns:a16="http://schemas.microsoft.com/office/drawing/2014/main" id="{C1AF6870-CFAF-330D-A7FE-6E59C44A90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21" y="1142844"/>
            <a:ext cx="2454910" cy="154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07-19 204830">
            <a:extLst>
              <a:ext uri="{FF2B5EF4-FFF2-40B4-BE49-F238E27FC236}">
                <a16:creationId xmlns:a16="http://schemas.microsoft.com/office/drawing/2014/main" id="{242EBA82-6AC8-9716-AC4A-82B8C0E2CD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81" y="1140304"/>
            <a:ext cx="2519680" cy="154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creenshot 2024-07-19 205057">
            <a:extLst>
              <a:ext uri="{FF2B5EF4-FFF2-40B4-BE49-F238E27FC236}">
                <a16:creationId xmlns:a16="http://schemas.microsoft.com/office/drawing/2014/main" id="{B5F36EF4-9385-5A36-C8A7-7730314B3A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21" y="2835754"/>
            <a:ext cx="2519680" cy="161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creenshot 2024-07-19 204946">
            <a:extLst>
              <a:ext uri="{FF2B5EF4-FFF2-40B4-BE49-F238E27FC236}">
                <a16:creationId xmlns:a16="http://schemas.microsoft.com/office/drawing/2014/main" id="{9334199D-E36B-61DA-728C-7BE1453DF7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81" y="2807179"/>
            <a:ext cx="2519680" cy="1632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526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29">
            <a:extLst>
              <a:ext uri="{FF2B5EF4-FFF2-40B4-BE49-F238E27FC236}">
                <a16:creationId xmlns:a16="http://schemas.microsoft.com/office/drawing/2014/main" id="{3EAB584A-4D90-6C26-8CFE-FA88E04FE401}"/>
              </a:ext>
            </a:extLst>
          </p:cNvPr>
          <p:cNvSpPr txBox="1">
            <a:spLocks/>
          </p:cNvSpPr>
          <p:nvPr/>
        </p:nvSpPr>
        <p:spPr>
          <a:xfrm>
            <a:off x="1051626" y="3099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ar-SY" sz="3000" b="1" dirty="0"/>
              <a:t>الربط مع نموذج </a:t>
            </a:r>
            <a:r>
              <a:rPr lang="en-BZ" sz="3000" b="1" dirty="0"/>
              <a:t>YOLO</a:t>
            </a:r>
            <a:endParaRPr lang="en-US" sz="3000" b="1" dirty="0"/>
          </a:p>
          <a:p>
            <a:pPr algn="r"/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26F2A-90B8-629D-E2F3-472702983242}"/>
              </a:ext>
            </a:extLst>
          </p:cNvPr>
          <p:cNvSpPr txBox="1"/>
          <p:nvPr/>
        </p:nvSpPr>
        <p:spPr>
          <a:xfrm>
            <a:off x="4572000" y="1039584"/>
            <a:ext cx="4183626" cy="26161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AE" sz="2400" b="1" dirty="0"/>
              <a:t>واجهة الربط</a:t>
            </a:r>
            <a:r>
              <a:rPr lang="en-BZ" sz="2400" b="1" dirty="0"/>
              <a:t> (Flask API) </a:t>
            </a:r>
            <a:endParaRPr lang="ar-AE" sz="2400" b="1" dirty="0"/>
          </a:p>
          <a:p>
            <a:pPr lvl="1" algn="r" rtl="1">
              <a:lnSpc>
                <a:spcPct val="150000"/>
              </a:lnSpc>
            </a:pPr>
            <a:r>
              <a:rPr lang="ar-SA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تعمل هذه الواجهة على إرسال أسماء الفئات المكتشفة أثناء عملية الاختبار إلى البرنامج الرئيسي لمحاكي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CARLA</a:t>
            </a:r>
            <a:r>
              <a:rPr lang="ar-SA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400" b="1" dirty="0"/>
          </a:p>
          <a:p>
            <a:pPr algn="r" rtl="1"/>
            <a:endParaRPr lang="ar-AE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63014-CAC3-BBB9-CE7B-B2C8E98B8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1322060"/>
            <a:ext cx="4425315" cy="233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587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92;p32">
            <a:extLst>
              <a:ext uri="{FF2B5EF4-FFF2-40B4-BE49-F238E27FC236}">
                <a16:creationId xmlns:a16="http://schemas.microsoft.com/office/drawing/2014/main" id="{6ACDDA9D-C828-532F-B937-6FB655138555}"/>
              </a:ext>
            </a:extLst>
          </p:cNvPr>
          <p:cNvGrpSpPr/>
          <p:nvPr/>
        </p:nvGrpSpPr>
        <p:grpSpPr>
          <a:xfrm flipH="1">
            <a:off x="388374" y="522311"/>
            <a:ext cx="875831" cy="552976"/>
            <a:chOff x="2859071" y="551269"/>
            <a:chExt cx="875831" cy="552976"/>
          </a:xfrm>
        </p:grpSpPr>
        <p:grpSp>
          <p:nvGrpSpPr>
            <p:cNvPr id="3" name="Google Shape;393;p32">
              <a:extLst>
                <a:ext uri="{FF2B5EF4-FFF2-40B4-BE49-F238E27FC236}">
                  <a16:creationId xmlns:a16="http://schemas.microsoft.com/office/drawing/2014/main" id="{602A30A4-97ED-F9B4-80A1-3D8731ACAF88}"/>
                </a:ext>
              </a:extLst>
            </p:cNvPr>
            <p:cNvGrpSpPr/>
            <p:nvPr/>
          </p:nvGrpSpPr>
          <p:grpSpPr>
            <a:xfrm>
              <a:off x="2859071" y="551269"/>
              <a:ext cx="875831" cy="552976"/>
              <a:chOff x="5619121" y="551269"/>
              <a:chExt cx="875831" cy="552976"/>
            </a:xfrm>
          </p:grpSpPr>
          <p:sp>
            <p:nvSpPr>
              <p:cNvPr id="7" name="Google Shape;394;p32">
                <a:extLst>
                  <a:ext uri="{FF2B5EF4-FFF2-40B4-BE49-F238E27FC236}">
                    <a16:creationId xmlns:a16="http://schemas.microsoft.com/office/drawing/2014/main" id="{31B6F827-11B7-EF0D-91DC-E60D78E46983}"/>
                  </a:ext>
                </a:extLst>
              </p:cNvPr>
              <p:cNvSpPr/>
              <p:nvPr/>
            </p:nvSpPr>
            <p:spPr>
              <a:xfrm>
                <a:off x="5619121" y="827803"/>
                <a:ext cx="556433" cy="276442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960" extrusionOk="0">
                    <a:moveTo>
                      <a:pt x="1" y="0"/>
                    </a:moveTo>
                    <a:lnTo>
                      <a:pt x="1271" y="2960"/>
                    </a:lnTo>
                    <a:lnTo>
                      <a:pt x="5958" y="2960"/>
                    </a:lnTo>
                    <a:lnTo>
                      <a:pt x="468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95;p32">
                <a:extLst>
                  <a:ext uri="{FF2B5EF4-FFF2-40B4-BE49-F238E27FC236}">
                    <a16:creationId xmlns:a16="http://schemas.microsoft.com/office/drawing/2014/main" id="{363B276B-36A1-2E4F-DF5E-5572A9D452BD}"/>
                  </a:ext>
                </a:extLst>
              </p:cNvPr>
              <p:cNvSpPr/>
              <p:nvPr/>
            </p:nvSpPr>
            <p:spPr>
              <a:xfrm>
                <a:off x="5938613" y="551269"/>
                <a:ext cx="556339" cy="276629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962" extrusionOk="0">
                    <a:moveTo>
                      <a:pt x="1" y="1"/>
                    </a:moveTo>
                    <a:lnTo>
                      <a:pt x="1270" y="2961"/>
                    </a:lnTo>
                    <a:lnTo>
                      <a:pt x="5957" y="2961"/>
                    </a:lnTo>
                    <a:lnTo>
                      <a:pt x="46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396;p32">
              <a:extLst>
                <a:ext uri="{FF2B5EF4-FFF2-40B4-BE49-F238E27FC236}">
                  <a16:creationId xmlns:a16="http://schemas.microsoft.com/office/drawing/2014/main" id="{657508D9-A34D-2790-7BE3-2BEC14423084}"/>
                </a:ext>
              </a:extLst>
            </p:cNvPr>
            <p:cNvGrpSpPr/>
            <p:nvPr/>
          </p:nvGrpSpPr>
          <p:grpSpPr>
            <a:xfrm>
              <a:off x="2859071" y="551269"/>
              <a:ext cx="875831" cy="552976"/>
              <a:chOff x="5619121" y="551269"/>
              <a:chExt cx="875831" cy="552976"/>
            </a:xfrm>
          </p:grpSpPr>
          <p:sp>
            <p:nvSpPr>
              <p:cNvPr id="5" name="Google Shape;397;p32">
                <a:extLst>
                  <a:ext uri="{FF2B5EF4-FFF2-40B4-BE49-F238E27FC236}">
                    <a16:creationId xmlns:a16="http://schemas.microsoft.com/office/drawing/2014/main" id="{055BAB8B-8912-DD6E-871B-4FD6D5366083}"/>
                  </a:ext>
                </a:extLst>
              </p:cNvPr>
              <p:cNvSpPr/>
              <p:nvPr/>
            </p:nvSpPr>
            <p:spPr>
              <a:xfrm>
                <a:off x="5619121" y="827803"/>
                <a:ext cx="556433" cy="276442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960" extrusionOk="0">
                    <a:moveTo>
                      <a:pt x="1" y="0"/>
                    </a:moveTo>
                    <a:lnTo>
                      <a:pt x="1271" y="2960"/>
                    </a:lnTo>
                    <a:lnTo>
                      <a:pt x="5958" y="2960"/>
                    </a:lnTo>
                    <a:lnTo>
                      <a:pt x="468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8;p32">
                <a:extLst>
                  <a:ext uri="{FF2B5EF4-FFF2-40B4-BE49-F238E27FC236}">
                    <a16:creationId xmlns:a16="http://schemas.microsoft.com/office/drawing/2014/main" id="{340D59DA-FE3A-428F-C29E-04787B27C8BB}"/>
                  </a:ext>
                </a:extLst>
              </p:cNvPr>
              <p:cNvSpPr/>
              <p:nvPr/>
            </p:nvSpPr>
            <p:spPr>
              <a:xfrm>
                <a:off x="5938613" y="551269"/>
                <a:ext cx="556339" cy="276629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962" extrusionOk="0">
                    <a:moveTo>
                      <a:pt x="1" y="1"/>
                    </a:moveTo>
                    <a:lnTo>
                      <a:pt x="1270" y="2961"/>
                    </a:lnTo>
                    <a:lnTo>
                      <a:pt x="5957" y="2961"/>
                    </a:lnTo>
                    <a:lnTo>
                      <a:pt x="46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342;p29">
            <a:extLst>
              <a:ext uri="{FF2B5EF4-FFF2-40B4-BE49-F238E27FC236}">
                <a16:creationId xmlns:a16="http://schemas.microsoft.com/office/drawing/2014/main" id="{F221C2AD-183E-DDA6-0B6E-E5AF79EC2FBD}"/>
              </a:ext>
            </a:extLst>
          </p:cNvPr>
          <p:cNvSpPr txBox="1">
            <a:spLocks/>
          </p:cNvSpPr>
          <p:nvPr/>
        </p:nvSpPr>
        <p:spPr>
          <a:xfrm>
            <a:off x="1051626" y="3099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SY" sz="3000" b="1" dirty="0"/>
              <a:t>النظام النهائي</a:t>
            </a:r>
            <a:endParaRPr lang="en-US" sz="3000" b="1" dirty="0"/>
          </a:p>
          <a:p>
            <a:pPr algn="r"/>
            <a:endParaRPr lang="en-US" sz="30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2080F3-93B6-16AB-F3BA-2E190551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7" y="-309909"/>
            <a:ext cx="6567946" cy="5143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7A7F9A-D2C3-9D6C-AAA0-D7B16CB8D8E8}"/>
              </a:ext>
            </a:extLst>
          </p:cNvPr>
          <p:cNvSpPr txBox="1"/>
          <p:nvPr/>
        </p:nvSpPr>
        <p:spPr>
          <a:xfrm>
            <a:off x="5455920" y="4791431"/>
            <a:ext cx="59436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dirty="0"/>
              <a:t>Agent </a:t>
            </a:r>
            <a:endParaRPr lang="ar-LB" sz="1200" dirty="0"/>
          </a:p>
        </p:txBody>
      </p:sp>
    </p:spTree>
    <p:extLst>
      <p:ext uri="{BB962C8B-B14F-4D97-AF65-F5344CB8AC3E}">
        <p14:creationId xmlns:p14="http://schemas.microsoft.com/office/powerpoint/2010/main" val="1202369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29">
            <a:extLst>
              <a:ext uri="{FF2B5EF4-FFF2-40B4-BE49-F238E27FC236}">
                <a16:creationId xmlns:a16="http://schemas.microsoft.com/office/drawing/2014/main" id="{3EAB584A-4D90-6C26-8CFE-FA88E04FE401}"/>
              </a:ext>
            </a:extLst>
          </p:cNvPr>
          <p:cNvSpPr txBox="1">
            <a:spLocks/>
          </p:cNvSpPr>
          <p:nvPr/>
        </p:nvSpPr>
        <p:spPr>
          <a:xfrm>
            <a:off x="1051626" y="3099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ar-AE" sz="3000" b="1" dirty="0"/>
              <a:t>آلية العمل العميل</a:t>
            </a:r>
            <a:endParaRPr lang="en-US" sz="3000" b="1" dirty="0"/>
          </a:p>
          <a:p>
            <a:pPr algn="r"/>
            <a:endParaRPr lang="en-US" sz="3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18124-443E-7289-9108-AD8E631AC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1" y="524992"/>
            <a:ext cx="4571999" cy="25377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626F2A-90B8-629D-E2F3-472702983242}"/>
              </a:ext>
            </a:extLst>
          </p:cNvPr>
          <p:cNvSpPr txBox="1"/>
          <p:nvPr/>
        </p:nvSpPr>
        <p:spPr>
          <a:xfrm>
            <a:off x="3017519" y="1869036"/>
            <a:ext cx="5738107" cy="21151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AE" sz="2400" dirty="0"/>
              <a:t>يستدعي الوكيل ما يلي:</a:t>
            </a:r>
          </a:p>
          <a:p>
            <a:pPr marL="457200" indent="-457200" algn="r" rtl="1">
              <a:lnSpc>
                <a:spcPct val="150000"/>
              </a:lnSpc>
              <a:buClr>
                <a:schemeClr val="accent4"/>
              </a:buClr>
              <a:buFont typeface="+mj-lt"/>
              <a:buAutoNum type="arabicParenR"/>
            </a:pPr>
            <a:r>
              <a:rPr lang="ar-SY" sz="2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مخطط المسار العالمي (</a:t>
            </a:r>
            <a:r>
              <a:rPr lang="en-US" sz="2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Global Route Planner</a:t>
            </a:r>
            <a:r>
              <a:rPr lang="ar-SY" sz="2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ar-AE" sz="2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r" rtl="1">
              <a:lnSpc>
                <a:spcPct val="150000"/>
              </a:lnSpc>
              <a:buClr>
                <a:schemeClr val="accent4"/>
              </a:buClr>
              <a:buFont typeface="+mj-lt"/>
              <a:buAutoNum type="arabicParenR"/>
            </a:pPr>
            <a:r>
              <a:rPr lang="ar-SA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المخطط المحلي (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Local Planner</a:t>
            </a:r>
            <a:r>
              <a:rPr lang="ar-SA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ar-AE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r" rtl="1">
              <a:lnSpc>
                <a:spcPct val="150000"/>
              </a:lnSpc>
              <a:buClr>
                <a:schemeClr val="accent4"/>
              </a:buClr>
              <a:buFont typeface="+mj-lt"/>
              <a:buAutoNum type="arabicParenR"/>
            </a:pPr>
            <a:r>
              <a:rPr lang="ar-AE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متحكمات 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PID</a:t>
            </a:r>
            <a:r>
              <a:rPr lang="ar-AE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للدفع و التوجيه.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1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7;p31">
            <a:extLst>
              <a:ext uri="{FF2B5EF4-FFF2-40B4-BE49-F238E27FC236}">
                <a16:creationId xmlns:a16="http://schemas.microsoft.com/office/drawing/2014/main" id="{7000B01B-C5EE-9AAF-6261-FDD45F3F469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8371" b="40140"/>
          <a:stretch/>
        </p:blipFill>
        <p:spPr>
          <a:xfrm>
            <a:off x="68580" y="1038300"/>
            <a:ext cx="3963600" cy="3066900"/>
          </a:xfrm>
          <a:prstGeom prst="parallelogram">
            <a:avLst>
              <a:gd name="adj" fmla="val 41928"/>
            </a:avLst>
          </a:prstGeom>
        </p:spPr>
      </p:pic>
      <p:sp>
        <p:nvSpPr>
          <p:cNvPr id="3" name="Google Shape;342;p29">
            <a:extLst>
              <a:ext uri="{FF2B5EF4-FFF2-40B4-BE49-F238E27FC236}">
                <a16:creationId xmlns:a16="http://schemas.microsoft.com/office/drawing/2014/main" id="{844F08C9-4EEE-D809-6815-E00CA684EF2D}"/>
              </a:ext>
            </a:extLst>
          </p:cNvPr>
          <p:cNvSpPr txBox="1">
            <a:spLocks/>
          </p:cNvSpPr>
          <p:nvPr/>
        </p:nvSpPr>
        <p:spPr>
          <a:xfrm>
            <a:off x="639011" y="9107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AE" sz="3000" b="1" dirty="0"/>
              <a:t>المقدمة</a:t>
            </a:r>
            <a:endParaRPr lang="en-US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C4925-8518-175A-302F-59D64BF3F0B4}"/>
              </a:ext>
            </a:extLst>
          </p:cNvPr>
          <p:cNvSpPr txBox="1"/>
          <p:nvPr/>
        </p:nvSpPr>
        <p:spPr>
          <a:xfrm>
            <a:off x="4381500" y="1622477"/>
            <a:ext cx="4154100" cy="23436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A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أكثر من %</a:t>
            </a:r>
            <a:r>
              <a:rPr lang="en-BZ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90</a:t>
            </a:r>
            <a:r>
              <a:rPr lang="ar-SA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من حوادث المركبات الخفيفة تسببها سلوكية السائق البشري، ويمكن تقليل معدل الحوادث بنسبة %</a:t>
            </a:r>
            <a:r>
              <a:rPr lang="en-BZ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</a:t>
            </a:r>
            <a:r>
              <a:rPr lang="ar-SA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إلى %</a:t>
            </a:r>
            <a:r>
              <a:rPr lang="en-BZ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</a:t>
            </a:r>
            <a:r>
              <a:rPr lang="ar-SA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باستخدام نظام رصد دقيق لسلوك السائق</a:t>
            </a:r>
            <a:r>
              <a:rPr lang="ar-AE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، لاتخاذ رد فعل مناسب يحد من تلك الحوادث.</a:t>
            </a:r>
            <a:endParaRPr lang="ar-LB" sz="2400" dirty="0"/>
          </a:p>
        </p:txBody>
      </p:sp>
    </p:spTree>
    <p:extLst>
      <p:ext uri="{BB962C8B-B14F-4D97-AF65-F5344CB8AC3E}">
        <p14:creationId xmlns:p14="http://schemas.microsoft.com/office/powerpoint/2010/main" val="3112754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29">
            <a:extLst>
              <a:ext uri="{FF2B5EF4-FFF2-40B4-BE49-F238E27FC236}">
                <a16:creationId xmlns:a16="http://schemas.microsoft.com/office/drawing/2014/main" id="{B2868F34-F6D2-48D7-8A27-E1B5DB20030E}"/>
              </a:ext>
            </a:extLst>
          </p:cNvPr>
          <p:cNvSpPr txBox="1">
            <a:spLocks/>
          </p:cNvSpPr>
          <p:nvPr/>
        </p:nvSpPr>
        <p:spPr>
          <a:xfrm>
            <a:off x="850106" y="520995"/>
            <a:ext cx="7443788" cy="648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ar-AE" sz="3000" b="1" dirty="0"/>
              <a:t>الخاتمة و الأفاق المستقبلية </a:t>
            </a:r>
            <a:endParaRPr lang="en-US" sz="3000" b="1" dirty="0"/>
          </a:p>
          <a:p>
            <a:pPr algn="r"/>
            <a:endParaRPr lang="en-US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696CA-6F1A-476D-9254-21A4972CA0CD}"/>
              </a:ext>
            </a:extLst>
          </p:cNvPr>
          <p:cNvSpPr txBox="1"/>
          <p:nvPr/>
        </p:nvSpPr>
        <p:spPr>
          <a:xfrm>
            <a:off x="627321" y="1169688"/>
            <a:ext cx="7666573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ar-AE" sz="2000" dirty="0"/>
              <a:t>يمكن تحسين النظام بتنويع و زيادة مجموعة بيانات التدريب أكثر.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ar-AE" sz="2000" dirty="0"/>
              <a:t>يمكن ايضا اضافة ميزة التعرف على السائق لمنع السرقة.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ar-AE" sz="2000" dirty="0"/>
              <a:t>نظراً للتجارب التي قمنا بها فإن ما توصلنا اليه يعتبر نقطة جيدة للانطلاق نحو التطبيق على السيارات الواقعية 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201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29">
            <a:extLst>
              <a:ext uri="{FF2B5EF4-FFF2-40B4-BE49-F238E27FC236}">
                <a16:creationId xmlns:a16="http://schemas.microsoft.com/office/drawing/2014/main" id="{47CDE190-7D82-0886-6C09-93B4841D2980}"/>
              </a:ext>
            </a:extLst>
          </p:cNvPr>
          <p:cNvSpPr txBox="1">
            <a:spLocks/>
          </p:cNvSpPr>
          <p:nvPr/>
        </p:nvSpPr>
        <p:spPr>
          <a:xfrm>
            <a:off x="639011" y="9163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AE" sz="3000" b="1" dirty="0"/>
              <a:t>هدف المشروع</a:t>
            </a:r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146EE-2D0A-8783-33AA-A7B97FA149DF}"/>
              </a:ext>
            </a:extLst>
          </p:cNvPr>
          <p:cNvSpPr txBox="1"/>
          <p:nvPr/>
        </p:nvSpPr>
        <p:spPr>
          <a:xfrm>
            <a:off x="4061637" y="1752600"/>
            <a:ext cx="4473963" cy="279384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AE" sz="2400" dirty="0"/>
              <a:t>رصد حالة السائق بأعلى دقة ممكنة.</a:t>
            </a:r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AE" sz="2400" dirty="0"/>
              <a:t>المكاملة مع نظام القيادة الذاتية للسيارة.</a:t>
            </a:r>
            <a:endParaRPr lang="ar-SY" sz="2400" dirty="0"/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AE" sz="2400" dirty="0"/>
              <a:t>تعزيز سلامة السائق وتقليل الحوادث.</a:t>
            </a:r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ar-AE" sz="2400" dirty="0"/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ar-LB" sz="2400" dirty="0"/>
          </a:p>
        </p:txBody>
      </p:sp>
    </p:spTree>
    <p:extLst>
      <p:ext uri="{BB962C8B-B14F-4D97-AF65-F5344CB8AC3E}">
        <p14:creationId xmlns:p14="http://schemas.microsoft.com/office/powerpoint/2010/main" val="398131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47;p29">
            <a:extLst>
              <a:ext uri="{FF2B5EF4-FFF2-40B4-BE49-F238E27FC236}">
                <a16:creationId xmlns:a16="http://schemas.microsoft.com/office/drawing/2014/main" id="{D0EB3B7A-3406-0096-7776-60B94A69DBFC}"/>
              </a:ext>
            </a:extLst>
          </p:cNvPr>
          <p:cNvGrpSpPr/>
          <p:nvPr/>
        </p:nvGrpSpPr>
        <p:grpSpPr>
          <a:xfrm>
            <a:off x="525259" y="306773"/>
            <a:ext cx="875831" cy="552976"/>
            <a:chOff x="2859071" y="551269"/>
            <a:chExt cx="875831" cy="552976"/>
          </a:xfrm>
        </p:grpSpPr>
        <p:grpSp>
          <p:nvGrpSpPr>
            <p:cNvPr id="3" name="Google Shape;348;p29">
              <a:extLst>
                <a:ext uri="{FF2B5EF4-FFF2-40B4-BE49-F238E27FC236}">
                  <a16:creationId xmlns:a16="http://schemas.microsoft.com/office/drawing/2014/main" id="{308EFC38-D046-7245-AE3D-7005D5260D8C}"/>
                </a:ext>
              </a:extLst>
            </p:cNvPr>
            <p:cNvGrpSpPr/>
            <p:nvPr/>
          </p:nvGrpSpPr>
          <p:grpSpPr>
            <a:xfrm>
              <a:off x="2859071" y="551269"/>
              <a:ext cx="875831" cy="552976"/>
              <a:chOff x="5619121" y="551269"/>
              <a:chExt cx="875831" cy="552976"/>
            </a:xfrm>
          </p:grpSpPr>
          <p:sp>
            <p:nvSpPr>
              <p:cNvPr id="7" name="Google Shape;349;p29">
                <a:extLst>
                  <a:ext uri="{FF2B5EF4-FFF2-40B4-BE49-F238E27FC236}">
                    <a16:creationId xmlns:a16="http://schemas.microsoft.com/office/drawing/2014/main" id="{5C6EB3C9-A6E6-731C-B24F-BD41269F37CB}"/>
                  </a:ext>
                </a:extLst>
              </p:cNvPr>
              <p:cNvSpPr/>
              <p:nvPr/>
            </p:nvSpPr>
            <p:spPr>
              <a:xfrm>
                <a:off x="5619121" y="827803"/>
                <a:ext cx="556433" cy="276442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960" extrusionOk="0">
                    <a:moveTo>
                      <a:pt x="1" y="0"/>
                    </a:moveTo>
                    <a:lnTo>
                      <a:pt x="1271" y="2960"/>
                    </a:lnTo>
                    <a:lnTo>
                      <a:pt x="5958" y="2960"/>
                    </a:lnTo>
                    <a:lnTo>
                      <a:pt x="468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50;p29">
                <a:extLst>
                  <a:ext uri="{FF2B5EF4-FFF2-40B4-BE49-F238E27FC236}">
                    <a16:creationId xmlns:a16="http://schemas.microsoft.com/office/drawing/2014/main" id="{A7E14AA3-1F64-B91D-3283-87911E449B1B}"/>
                  </a:ext>
                </a:extLst>
              </p:cNvPr>
              <p:cNvSpPr/>
              <p:nvPr/>
            </p:nvSpPr>
            <p:spPr>
              <a:xfrm>
                <a:off x="5938613" y="551269"/>
                <a:ext cx="556339" cy="276629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962" extrusionOk="0">
                    <a:moveTo>
                      <a:pt x="1" y="1"/>
                    </a:moveTo>
                    <a:lnTo>
                      <a:pt x="1270" y="2961"/>
                    </a:lnTo>
                    <a:lnTo>
                      <a:pt x="5957" y="2961"/>
                    </a:lnTo>
                    <a:lnTo>
                      <a:pt x="46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351;p29">
              <a:extLst>
                <a:ext uri="{FF2B5EF4-FFF2-40B4-BE49-F238E27FC236}">
                  <a16:creationId xmlns:a16="http://schemas.microsoft.com/office/drawing/2014/main" id="{ED6A80CE-D202-5AB1-1D6A-A64A067FF69D}"/>
                </a:ext>
              </a:extLst>
            </p:cNvPr>
            <p:cNvGrpSpPr/>
            <p:nvPr/>
          </p:nvGrpSpPr>
          <p:grpSpPr>
            <a:xfrm>
              <a:off x="2859071" y="551269"/>
              <a:ext cx="875831" cy="552976"/>
              <a:chOff x="5619121" y="551269"/>
              <a:chExt cx="875831" cy="552976"/>
            </a:xfrm>
          </p:grpSpPr>
          <p:sp>
            <p:nvSpPr>
              <p:cNvPr id="5" name="Google Shape;352;p29">
                <a:extLst>
                  <a:ext uri="{FF2B5EF4-FFF2-40B4-BE49-F238E27FC236}">
                    <a16:creationId xmlns:a16="http://schemas.microsoft.com/office/drawing/2014/main" id="{5A6AA384-EF8A-4DC5-8786-A0C28AAE5B05}"/>
                  </a:ext>
                </a:extLst>
              </p:cNvPr>
              <p:cNvSpPr/>
              <p:nvPr/>
            </p:nvSpPr>
            <p:spPr>
              <a:xfrm>
                <a:off x="5619121" y="827803"/>
                <a:ext cx="556433" cy="276442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960" extrusionOk="0">
                    <a:moveTo>
                      <a:pt x="1" y="0"/>
                    </a:moveTo>
                    <a:lnTo>
                      <a:pt x="1271" y="2960"/>
                    </a:lnTo>
                    <a:lnTo>
                      <a:pt x="5958" y="2960"/>
                    </a:lnTo>
                    <a:lnTo>
                      <a:pt x="468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53;p29">
                <a:extLst>
                  <a:ext uri="{FF2B5EF4-FFF2-40B4-BE49-F238E27FC236}">
                    <a16:creationId xmlns:a16="http://schemas.microsoft.com/office/drawing/2014/main" id="{44AEBA2D-9B69-D4F6-B19F-48A3C0E54A61}"/>
                  </a:ext>
                </a:extLst>
              </p:cNvPr>
              <p:cNvSpPr/>
              <p:nvPr/>
            </p:nvSpPr>
            <p:spPr>
              <a:xfrm>
                <a:off x="5938613" y="551269"/>
                <a:ext cx="556339" cy="276629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962" extrusionOk="0">
                    <a:moveTo>
                      <a:pt x="1" y="1"/>
                    </a:moveTo>
                    <a:lnTo>
                      <a:pt x="1270" y="2961"/>
                    </a:lnTo>
                    <a:lnTo>
                      <a:pt x="5957" y="2961"/>
                    </a:lnTo>
                    <a:lnTo>
                      <a:pt x="46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Google Shape;342;p29">
            <a:extLst>
              <a:ext uri="{FF2B5EF4-FFF2-40B4-BE49-F238E27FC236}">
                <a16:creationId xmlns:a16="http://schemas.microsoft.com/office/drawing/2014/main" id="{3248E0DC-E6A5-D5D8-DB1C-8877C905BCBE}"/>
              </a:ext>
            </a:extLst>
          </p:cNvPr>
          <p:cNvSpPr txBox="1">
            <a:spLocks/>
          </p:cNvSpPr>
          <p:nvPr/>
        </p:nvSpPr>
        <p:spPr>
          <a:xfrm>
            <a:off x="844751" y="2870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AE" sz="3000" b="1" dirty="0"/>
              <a:t>النظام المُطوَّر</a:t>
            </a:r>
            <a:r>
              <a:rPr lang="ar-SY" sz="3000" b="1" dirty="0"/>
              <a:t> بشكل عام</a:t>
            </a:r>
            <a:endParaRPr lang="en-US" sz="3000" b="1" dirty="0"/>
          </a:p>
          <a:p>
            <a:pPr algn="r"/>
            <a:endParaRPr lang="en-US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833AA-B24A-AD75-08BA-8B0F31A37C26}"/>
              </a:ext>
            </a:extLst>
          </p:cNvPr>
          <p:cNvSpPr txBox="1"/>
          <p:nvPr/>
        </p:nvSpPr>
        <p:spPr>
          <a:xfrm>
            <a:off x="4061637" y="1341120"/>
            <a:ext cx="4487114" cy="22398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Y" sz="2400" dirty="0"/>
              <a:t>نموذج </a:t>
            </a:r>
            <a:r>
              <a:rPr lang="en-BZ" sz="2400" dirty="0"/>
              <a:t>YOLO</a:t>
            </a:r>
            <a:r>
              <a:rPr lang="ar-SY" sz="2400" dirty="0"/>
              <a:t> لرصد حالات</a:t>
            </a:r>
            <a:r>
              <a:rPr lang="ar-AE" sz="2400" dirty="0"/>
              <a:t> السائق.</a:t>
            </a:r>
            <a:endParaRPr lang="ar-SY" sz="2400" dirty="0"/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Y" sz="2400" dirty="0"/>
              <a:t>محاكاة ردود الافعال بواسطة </a:t>
            </a:r>
            <a:r>
              <a:rPr lang="en-BZ" sz="2400" dirty="0"/>
              <a:t>CARLA</a:t>
            </a:r>
            <a:r>
              <a:rPr lang="ar-AE" sz="2400" dirty="0"/>
              <a:t>.</a:t>
            </a:r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Y" sz="2400" dirty="0"/>
              <a:t>ربط </a:t>
            </a:r>
            <a:r>
              <a:rPr lang="en-BZ" sz="2400" dirty="0"/>
              <a:t>YOLO</a:t>
            </a:r>
            <a:r>
              <a:rPr lang="ar-SY" sz="2400" dirty="0"/>
              <a:t>مع </a:t>
            </a:r>
            <a:r>
              <a:rPr lang="en-BZ" sz="2400" dirty="0"/>
              <a:t>CARLA</a:t>
            </a:r>
            <a:r>
              <a:rPr lang="ar-SY" sz="2400" dirty="0"/>
              <a:t> بواسطة </a:t>
            </a:r>
            <a:r>
              <a:rPr lang="en-BZ" sz="2400" dirty="0"/>
              <a:t>Flask API</a:t>
            </a:r>
            <a:r>
              <a:rPr lang="ar-AE" sz="2400" dirty="0"/>
              <a:t>.</a:t>
            </a:r>
          </a:p>
        </p:txBody>
      </p:sp>
      <p:pic>
        <p:nvPicPr>
          <p:cNvPr id="12" name="Picture 11" descr="C:\Users\Suleiman\AppData\Local\Microsoft\Windows\INetCache\Content.Word\text4002.png">
            <a:extLst>
              <a:ext uri="{FF2B5EF4-FFF2-40B4-BE49-F238E27FC236}">
                <a16:creationId xmlns:a16="http://schemas.microsoft.com/office/drawing/2014/main" id="{738632B9-D06B-46D4-9AB7-C11492B4179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2" y="1096143"/>
            <a:ext cx="3934046" cy="3177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5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92;p32">
            <a:extLst>
              <a:ext uri="{FF2B5EF4-FFF2-40B4-BE49-F238E27FC236}">
                <a16:creationId xmlns:a16="http://schemas.microsoft.com/office/drawing/2014/main" id="{6ACDDA9D-C828-532F-B937-6FB655138555}"/>
              </a:ext>
            </a:extLst>
          </p:cNvPr>
          <p:cNvGrpSpPr/>
          <p:nvPr/>
        </p:nvGrpSpPr>
        <p:grpSpPr>
          <a:xfrm flipH="1">
            <a:off x="388374" y="522311"/>
            <a:ext cx="875831" cy="552976"/>
            <a:chOff x="2859071" y="551269"/>
            <a:chExt cx="875831" cy="552976"/>
          </a:xfrm>
        </p:grpSpPr>
        <p:grpSp>
          <p:nvGrpSpPr>
            <p:cNvPr id="3" name="Google Shape;393;p32">
              <a:extLst>
                <a:ext uri="{FF2B5EF4-FFF2-40B4-BE49-F238E27FC236}">
                  <a16:creationId xmlns:a16="http://schemas.microsoft.com/office/drawing/2014/main" id="{602A30A4-97ED-F9B4-80A1-3D8731ACAF88}"/>
                </a:ext>
              </a:extLst>
            </p:cNvPr>
            <p:cNvGrpSpPr/>
            <p:nvPr/>
          </p:nvGrpSpPr>
          <p:grpSpPr>
            <a:xfrm>
              <a:off x="2859071" y="551269"/>
              <a:ext cx="875831" cy="552976"/>
              <a:chOff x="5619121" y="551269"/>
              <a:chExt cx="875831" cy="552976"/>
            </a:xfrm>
          </p:grpSpPr>
          <p:sp>
            <p:nvSpPr>
              <p:cNvPr id="7" name="Google Shape;394;p32">
                <a:extLst>
                  <a:ext uri="{FF2B5EF4-FFF2-40B4-BE49-F238E27FC236}">
                    <a16:creationId xmlns:a16="http://schemas.microsoft.com/office/drawing/2014/main" id="{31B6F827-11B7-EF0D-91DC-E60D78E46983}"/>
                  </a:ext>
                </a:extLst>
              </p:cNvPr>
              <p:cNvSpPr/>
              <p:nvPr/>
            </p:nvSpPr>
            <p:spPr>
              <a:xfrm>
                <a:off x="5619121" y="827803"/>
                <a:ext cx="556433" cy="276442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960" extrusionOk="0">
                    <a:moveTo>
                      <a:pt x="1" y="0"/>
                    </a:moveTo>
                    <a:lnTo>
                      <a:pt x="1271" y="2960"/>
                    </a:lnTo>
                    <a:lnTo>
                      <a:pt x="5958" y="2960"/>
                    </a:lnTo>
                    <a:lnTo>
                      <a:pt x="468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95;p32">
                <a:extLst>
                  <a:ext uri="{FF2B5EF4-FFF2-40B4-BE49-F238E27FC236}">
                    <a16:creationId xmlns:a16="http://schemas.microsoft.com/office/drawing/2014/main" id="{363B276B-36A1-2E4F-DF5E-5572A9D452BD}"/>
                  </a:ext>
                </a:extLst>
              </p:cNvPr>
              <p:cNvSpPr/>
              <p:nvPr/>
            </p:nvSpPr>
            <p:spPr>
              <a:xfrm>
                <a:off x="5938613" y="551269"/>
                <a:ext cx="556339" cy="276629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962" extrusionOk="0">
                    <a:moveTo>
                      <a:pt x="1" y="1"/>
                    </a:moveTo>
                    <a:lnTo>
                      <a:pt x="1270" y="2961"/>
                    </a:lnTo>
                    <a:lnTo>
                      <a:pt x="5957" y="2961"/>
                    </a:lnTo>
                    <a:lnTo>
                      <a:pt x="46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396;p32">
              <a:extLst>
                <a:ext uri="{FF2B5EF4-FFF2-40B4-BE49-F238E27FC236}">
                  <a16:creationId xmlns:a16="http://schemas.microsoft.com/office/drawing/2014/main" id="{657508D9-A34D-2790-7BE3-2BEC14423084}"/>
                </a:ext>
              </a:extLst>
            </p:cNvPr>
            <p:cNvGrpSpPr/>
            <p:nvPr/>
          </p:nvGrpSpPr>
          <p:grpSpPr>
            <a:xfrm>
              <a:off x="2859071" y="551269"/>
              <a:ext cx="875831" cy="552976"/>
              <a:chOff x="5619121" y="551269"/>
              <a:chExt cx="875831" cy="552976"/>
            </a:xfrm>
          </p:grpSpPr>
          <p:sp>
            <p:nvSpPr>
              <p:cNvPr id="5" name="Google Shape;397;p32">
                <a:extLst>
                  <a:ext uri="{FF2B5EF4-FFF2-40B4-BE49-F238E27FC236}">
                    <a16:creationId xmlns:a16="http://schemas.microsoft.com/office/drawing/2014/main" id="{055BAB8B-8912-DD6E-871B-4FD6D5366083}"/>
                  </a:ext>
                </a:extLst>
              </p:cNvPr>
              <p:cNvSpPr/>
              <p:nvPr/>
            </p:nvSpPr>
            <p:spPr>
              <a:xfrm>
                <a:off x="5619121" y="827803"/>
                <a:ext cx="556433" cy="276442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960" extrusionOk="0">
                    <a:moveTo>
                      <a:pt x="1" y="0"/>
                    </a:moveTo>
                    <a:lnTo>
                      <a:pt x="1271" y="2960"/>
                    </a:lnTo>
                    <a:lnTo>
                      <a:pt x="5958" y="2960"/>
                    </a:lnTo>
                    <a:lnTo>
                      <a:pt x="468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8;p32">
                <a:extLst>
                  <a:ext uri="{FF2B5EF4-FFF2-40B4-BE49-F238E27FC236}">
                    <a16:creationId xmlns:a16="http://schemas.microsoft.com/office/drawing/2014/main" id="{340D59DA-FE3A-428F-C29E-04787B27C8BB}"/>
                  </a:ext>
                </a:extLst>
              </p:cNvPr>
              <p:cNvSpPr/>
              <p:nvPr/>
            </p:nvSpPr>
            <p:spPr>
              <a:xfrm>
                <a:off x="5938613" y="551269"/>
                <a:ext cx="556339" cy="276629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962" extrusionOk="0">
                    <a:moveTo>
                      <a:pt x="1" y="1"/>
                    </a:moveTo>
                    <a:lnTo>
                      <a:pt x="1270" y="2961"/>
                    </a:lnTo>
                    <a:lnTo>
                      <a:pt x="5957" y="2961"/>
                    </a:lnTo>
                    <a:lnTo>
                      <a:pt x="46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Google Shape;342;p29">
            <a:extLst>
              <a:ext uri="{FF2B5EF4-FFF2-40B4-BE49-F238E27FC236}">
                <a16:creationId xmlns:a16="http://schemas.microsoft.com/office/drawing/2014/main" id="{00DA7F70-63DD-4447-8BBD-D2109643E34C}"/>
              </a:ext>
            </a:extLst>
          </p:cNvPr>
          <p:cNvSpPr txBox="1">
            <a:spLocks/>
          </p:cNvSpPr>
          <p:nvPr/>
        </p:nvSpPr>
        <p:spPr>
          <a:xfrm>
            <a:off x="844751" y="2870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AE" sz="3000" b="1" dirty="0"/>
              <a:t>الدراسات السابقة</a:t>
            </a:r>
            <a:endParaRPr lang="en-US" sz="3000" b="1" dirty="0"/>
          </a:p>
          <a:p>
            <a:pPr algn="r"/>
            <a:endParaRPr lang="en-US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992D8-0BA4-7822-5C7A-AECCC083591A}"/>
              </a:ext>
            </a:extLst>
          </p:cNvPr>
          <p:cNvSpPr txBox="1"/>
          <p:nvPr/>
        </p:nvSpPr>
        <p:spPr>
          <a:xfrm>
            <a:off x="3413051" y="1075287"/>
            <a:ext cx="5135700" cy="44558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Y" sz="2400" dirty="0"/>
              <a:t>ورقة بحثية تناقش مشروع تصنيف سبع حالات للسائقين بواسطة ثلاث شبكات عصبونية مختلفة. </a:t>
            </a:r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Y" sz="2400" dirty="0"/>
              <a:t>الدخل </a:t>
            </a:r>
            <a:r>
              <a:rPr lang="en-US" sz="2400" dirty="0"/>
              <a:t>34</a:t>
            </a:r>
            <a:r>
              <a:rPr lang="ar-SY" sz="2400" dirty="0"/>
              <a:t> الف صورة معالجة بواسطة </a:t>
            </a:r>
            <a:r>
              <a:rPr lang="en-US" sz="2400" dirty="0"/>
              <a:t>GMM</a:t>
            </a:r>
            <a:r>
              <a:rPr lang="ar-SY" sz="2400" dirty="0"/>
              <a:t> لرفع الدقة .</a:t>
            </a:r>
            <a:endParaRPr lang="ar-AE" sz="2400" dirty="0"/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AE" sz="2400" dirty="0"/>
              <a:t>النماذج المستخدمة في تدريب البيانات</a:t>
            </a:r>
            <a:r>
              <a:rPr lang="ar-SY" sz="2400" dirty="0"/>
              <a:t>.</a:t>
            </a:r>
            <a:endParaRPr lang="ar-AE" sz="2400" dirty="0"/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AE" sz="2400" dirty="0"/>
              <a:t>تحليل ومناقشة النتائج </a:t>
            </a:r>
            <a:r>
              <a:rPr lang="ar-SY" sz="2400" dirty="0"/>
              <a:t>.</a:t>
            </a:r>
            <a:endParaRPr lang="ar-AE" sz="2400" dirty="0"/>
          </a:p>
          <a:p>
            <a:pPr algn="r" rtl="1">
              <a:lnSpc>
                <a:spcPct val="150000"/>
              </a:lnSpc>
            </a:pPr>
            <a:r>
              <a:rPr lang="ar-AE" sz="2400" dirty="0"/>
              <a:t>  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ar-LB" sz="24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8C03D54-3AF3-55F9-1837-7F647519A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68208"/>
              </p:ext>
            </p:extLst>
          </p:nvPr>
        </p:nvGraphicFramePr>
        <p:xfrm>
          <a:off x="595249" y="2410428"/>
          <a:ext cx="2654434" cy="1374648"/>
        </p:xfrm>
        <a:graphic>
          <a:graphicData uri="http://schemas.openxmlformats.org/drawingml/2006/table">
            <a:tbl>
              <a:tblPr rtl="1" firstRow="1" firstCol="1" bandRow="1">
                <a:tableStyleId>{583AE0E5-6DA3-46A8-86E1-9956C3A2CA38}</a:tableStyleId>
              </a:tblPr>
              <a:tblGrid>
                <a:gridCol w="1302745">
                  <a:extLst>
                    <a:ext uri="{9D8B030D-6E8A-4147-A177-3AD203B41FA5}">
                      <a16:colId xmlns:a16="http://schemas.microsoft.com/office/drawing/2014/main" val="634634159"/>
                    </a:ext>
                  </a:extLst>
                </a:gridCol>
                <a:gridCol w="1351689">
                  <a:extLst>
                    <a:ext uri="{9D8B030D-6E8A-4147-A177-3AD203B41FA5}">
                      <a16:colId xmlns:a16="http://schemas.microsoft.com/office/drawing/2014/main" val="2715074221"/>
                    </a:ext>
                  </a:extLst>
                </a:gridCol>
              </a:tblGrid>
              <a:tr h="34366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Y" sz="1800" b="1" kern="1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highlight>
                            <a:srgbClr val="EEECE1"/>
                          </a:highlight>
                        </a:rPr>
                        <a:t>النموذج</a:t>
                      </a:r>
                      <a:endParaRPr lang="en-US" sz="1100" b="1" kern="1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highlight>
                          <a:srgbClr val="EEECE1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800" b="1" kern="1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highlight>
                            <a:srgbClr val="EEECE1"/>
                          </a:highlight>
                        </a:rPr>
                        <a:t>الدقة</a:t>
                      </a:r>
                      <a:endParaRPr lang="en-US" sz="1100" b="1" kern="1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highlight>
                          <a:srgbClr val="EEECE1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7239982"/>
                  </a:ext>
                </a:extLst>
              </a:tr>
              <a:tr h="34366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AlexNet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81.6%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866841"/>
                  </a:ext>
                </a:extLst>
              </a:tr>
              <a:tr h="34366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GoogLeNet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78.6%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1268394"/>
                  </a:ext>
                </a:extLst>
              </a:tr>
              <a:tr h="34366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ResNet50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74.9%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8796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26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29">
            <a:extLst>
              <a:ext uri="{FF2B5EF4-FFF2-40B4-BE49-F238E27FC236}">
                <a16:creationId xmlns:a16="http://schemas.microsoft.com/office/drawing/2014/main" id="{CB04A032-F9B9-4E85-96CF-F164F1EDB1C1}"/>
              </a:ext>
            </a:extLst>
          </p:cNvPr>
          <p:cNvSpPr txBox="1">
            <a:spLocks/>
          </p:cNvSpPr>
          <p:nvPr/>
        </p:nvSpPr>
        <p:spPr>
          <a:xfrm>
            <a:off x="844750" y="2870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SY" sz="3000" b="1" dirty="0"/>
              <a:t>شكل نظام الورقة البحثية</a:t>
            </a:r>
            <a:endParaRPr lang="en-US"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9515C-190F-4EAC-A1C2-CE964AEB606E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39"/>
                    </a14:imgEffect>
                    <a14:imgEffect>
                      <a14:saturation sat="116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6" y="859749"/>
            <a:ext cx="8707689" cy="304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2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29">
            <a:extLst>
              <a:ext uri="{FF2B5EF4-FFF2-40B4-BE49-F238E27FC236}">
                <a16:creationId xmlns:a16="http://schemas.microsoft.com/office/drawing/2014/main" id="{4CB63173-F9A2-4389-9D6D-CA8A11790AA3}"/>
              </a:ext>
            </a:extLst>
          </p:cNvPr>
          <p:cNvSpPr txBox="1">
            <a:spLocks/>
          </p:cNvSpPr>
          <p:nvPr/>
        </p:nvSpPr>
        <p:spPr>
          <a:xfrm>
            <a:off x="831600" y="4890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ar-AE" sz="3000" b="1" dirty="0"/>
              <a:t>نقاط انطلاق المشروع</a:t>
            </a:r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26149-D913-4F9C-A889-844977BBE6DD}"/>
              </a:ext>
            </a:extLst>
          </p:cNvPr>
          <p:cNvSpPr txBox="1"/>
          <p:nvPr/>
        </p:nvSpPr>
        <p:spPr>
          <a:xfrm>
            <a:off x="648586" y="1061768"/>
            <a:ext cx="7887014" cy="39018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F2A100"/>
              </a:buClr>
              <a:buFont typeface="Wingdings" panose="05000000000000000000" pitchFamily="2" charset="2"/>
              <a:buChar char="v"/>
            </a:pPr>
            <a:r>
              <a:rPr lang="ar-SY" sz="2400" dirty="0"/>
              <a:t>النظام السابق لا يراعي حالة النوم أو الاغماء.</a:t>
            </a:r>
            <a:endParaRPr lang="ar-AE" sz="2400" dirty="0"/>
          </a:p>
          <a:p>
            <a:pPr marL="342900" indent="-342900" algn="r" rtl="1">
              <a:lnSpc>
                <a:spcPct val="150000"/>
              </a:lnSpc>
              <a:buClr>
                <a:srgbClr val="F2A100"/>
              </a:buClr>
              <a:buFont typeface="Wingdings" panose="05000000000000000000" pitchFamily="2" charset="2"/>
              <a:buChar char="v"/>
            </a:pPr>
            <a:r>
              <a:rPr lang="ar-SY" sz="2400" dirty="0"/>
              <a:t>ايضا</a:t>
            </a:r>
            <a:r>
              <a:rPr lang="ar-AE" sz="2400" dirty="0"/>
              <a:t>ً</a:t>
            </a:r>
            <a:r>
              <a:rPr lang="ar-SY" sz="2400" dirty="0"/>
              <a:t> لم يتم اختبار النظام على سائقين آخرين في الزمن الحقيقي.</a:t>
            </a:r>
          </a:p>
          <a:p>
            <a:pPr marL="342900" indent="-342900" algn="r" rtl="1">
              <a:lnSpc>
                <a:spcPct val="150000"/>
              </a:lnSpc>
              <a:buClr>
                <a:srgbClr val="F2A100"/>
              </a:buClr>
              <a:buFont typeface="Wingdings" panose="05000000000000000000" pitchFamily="2" charset="2"/>
              <a:buChar char="v"/>
            </a:pPr>
            <a:r>
              <a:rPr lang="ar-SY" sz="2400" dirty="0"/>
              <a:t>الشبكات المستخدمة تتطلب موارد غير متوفرة.</a:t>
            </a:r>
            <a:endParaRPr lang="ar-AE" sz="2400" dirty="0"/>
          </a:p>
          <a:p>
            <a:pPr marL="342900" indent="-342900" algn="r" rtl="1">
              <a:lnSpc>
                <a:spcPct val="150000"/>
              </a:lnSpc>
              <a:buClr>
                <a:srgbClr val="F2A100"/>
              </a:buClr>
              <a:buFont typeface="Wingdings" panose="05000000000000000000" pitchFamily="2" charset="2"/>
              <a:buChar char="v"/>
            </a:pPr>
            <a:r>
              <a:rPr lang="ar-AE" sz="2400" dirty="0"/>
              <a:t>تصميم النماذج الثلاث لتصنيف صور عالية الدقة و بحجم كبير . </a:t>
            </a:r>
            <a:endParaRPr lang="ar-SY" sz="2400" dirty="0"/>
          </a:p>
          <a:p>
            <a:pPr marL="342900" indent="-342900" algn="r" rtl="1">
              <a:lnSpc>
                <a:spcPct val="150000"/>
              </a:lnSpc>
              <a:buClr>
                <a:srgbClr val="F2A100"/>
              </a:buClr>
              <a:buFont typeface="Wingdings" panose="05000000000000000000" pitchFamily="2" charset="2"/>
              <a:buChar char="v"/>
            </a:pPr>
            <a:r>
              <a:rPr lang="ar-SY" sz="2400" dirty="0"/>
              <a:t>انطلاقا</a:t>
            </a:r>
            <a:r>
              <a:rPr lang="ar-AE" sz="2400" dirty="0"/>
              <a:t>ً</a:t>
            </a:r>
            <a:r>
              <a:rPr lang="ar-SY" sz="2400" dirty="0"/>
              <a:t> مما سبق قمنا بتطوير نظامنا. </a:t>
            </a:r>
            <a:endParaRPr lang="ar-AE" sz="2400" dirty="0"/>
          </a:p>
          <a:p>
            <a:pPr marL="342900" indent="-342900" algn="r" rtl="1">
              <a:lnSpc>
                <a:spcPct val="150000"/>
              </a:lnSpc>
              <a:buClr>
                <a:srgbClr val="F2A100"/>
              </a:buClr>
              <a:buFont typeface="Wingdings" panose="05000000000000000000" pitchFamily="2" charset="2"/>
              <a:buChar char="v"/>
            </a:pPr>
            <a:endParaRPr lang="ar-AE" sz="2400" dirty="0"/>
          </a:p>
          <a:p>
            <a:pPr marL="342900" indent="-342900" algn="r" rtl="1">
              <a:lnSpc>
                <a:spcPct val="150000"/>
              </a:lnSpc>
              <a:buClr>
                <a:srgbClr val="F2A100"/>
              </a:buClr>
              <a:buFont typeface="Wingdings" panose="05000000000000000000" pitchFamily="2" charset="2"/>
              <a:buChar char="v"/>
            </a:pPr>
            <a:endParaRPr lang="ar-LB" sz="2400" dirty="0"/>
          </a:p>
        </p:txBody>
      </p:sp>
    </p:spTree>
    <p:extLst>
      <p:ext uri="{BB962C8B-B14F-4D97-AF65-F5344CB8AC3E}">
        <p14:creationId xmlns:p14="http://schemas.microsoft.com/office/powerpoint/2010/main" val="4479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29">
            <a:extLst>
              <a:ext uri="{FF2B5EF4-FFF2-40B4-BE49-F238E27FC236}">
                <a16:creationId xmlns:a16="http://schemas.microsoft.com/office/drawing/2014/main" id="{F7FB8D4D-2583-49D1-B08D-E460F564FED5}"/>
              </a:ext>
            </a:extLst>
          </p:cNvPr>
          <p:cNvSpPr txBox="1">
            <a:spLocks/>
          </p:cNvSpPr>
          <p:nvPr/>
        </p:nvSpPr>
        <p:spPr>
          <a:xfrm>
            <a:off x="831600" y="4890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SY" sz="3000" b="1" dirty="0"/>
              <a:t>بداية تطوير النظام عملياً</a:t>
            </a:r>
            <a:endParaRPr lang="en-US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F9DC9-CE4D-4120-BCB1-6E10C9791830}"/>
              </a:ext>
            </a:extLst>
          </p:cNvPr>
          <p:cNvSpPr txBox="1"/>
          <p:nvPr/>
        </p:nvSpPr>
        <p:spPr>
          <a:xfrm>
            <a:off x="628493" y="1157177"/>
            <a:ext cx="7887014" cy="11318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Y" sz="2400" dirty="0"/>
              <a:t>بناء شبكة </a:t>
            </a:r>
            <a:r>
              <a:rPr lang="en-US" sz="2400" dirty="0"/>
              <a:t>CNN</a:t>
            </a:r>
            <a:r>
              <a:rPr lang="ar-SY" sz="2400" dirty="0"/>
              <a:t> لكشف و تصنيف الحالات.</a:t>
            </a:r>
            <a:endParaRPr lang="ar-AE" sz="2400" dirty="0"/>
          </a:p>
          <a:p>
            <a:pPr marL="342900" indent="-342900" algn="r" rtl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ar-SY" sz="2400" dirty="0"/>
              <a:t>التدريب على مجموعة بيانات من </a:t>
            </a:r>
            <a:r>
              <a:rPr lang="en-US" sz="2400" dirty="0"/>
              <a:t>Kaggle</a:t>
            </a:r>
            <a:r>
              <a:rPr lang="ar-SY" sz="2400" dirty="0"/>
              <a:t> من </a:t>
            </a:r>
            <a:r>
              <a:rPr lang="en-BZ" sz="2400" dirty="0"/>
              <a:t>22</a:t>
            </a:r>
            <a:r>
              <a:rPr lang="ar-SY" sz="2400" dirty="0"/>
              <a:t> الف صورة.</a:t>
            </a:r>
          </a:p>
        </p:txBody>
      </p:sp>
    </p:spTree>
    <p:extLst>
      <p:ext uri="{BB962C8B-B14F-4D97-AF65-F5344CB8AC3E}">
        <p14:creationId xmlns:p14="http://schemas.microsoft.com/office/powerpoint/2010/main" val="416850170"/>
      </p:ext>
    </p:extLst>
  </p:cSld>
  <p:clrMapOvr>
    <a:masterClrMapping/>
  </p:clrMapOvr>
</p:sld>
</file>

<file path=ppt/theme/theme1.xml><?xml version="1.0" encoding="utf-8"?>
<a:theme xmlns:a="http://schemas.openxmlformats.org/drawingml/2006/main" name="High End Cars Dealership by Slidesgo">
  <a:themeElements>
    <a:clrScheme name="Simple Light">
      <a:dk1>
        <a:srgbClr val="1E1E1E"/>
      </a:dk1>
      <a:lt1>
        <a:srgbClr val="FFFFFF"/>
      </a:lt1>
      <a:dk2>
        <a:srgbClr val="C8C8C8"/>
      </a:dk2>
      <a:lt2>
        <a:srgbClr val="969696"/>
      </a:lt2>
      <a:accent1>
        <a:srgbClr val="4D4D4D"/>
      </a:accent1>
      <a:accent2>
        <a:srgbClr val="9E0A1D"/>
      </a:accent2>
      <a:accent3>
        <a:srgbClr val="D5001C"/>
      </a:accent3>
      <a:accent4>
        <a:srgbClr val="F59908"/>
      </a:accent4>
      <a:accent5>
        <a:srgbClr val="FFCB01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831</Words>
  <Application>Microsoft Office PowerPoint</Application>
  <PresentationFormat>On-screen Show (16:9)</PresentationFormat>
  <Paragraphs>144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Simplified Arabic</vt:lpstr>
      <vt:lpstr>Heebo</vt:lpstr>
      <vt:lpstr>Arial</vt:lpstr>
      <vt:lpstr>Calibri</vt:lpstr>
      <vt:lpstr>Wingdings</vt:lpstr>
      <vt:lpstr>Saira SemiBold</vt:lpstr>
      <vt:lpstr>Saira Medium</vt:lpstr>
      <vt:lpstr>High End Cars Dealership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it4infinite</dc:creator>
  <cp:lastModifiedBy>salman</cp:lastModifiedBy>
  <cp:revision>55</cp:revision>
  <dcterms:modified xsi:type="dcterms:W3CDTF">2024-08-17T12:33:18Z</dcterms:modified>
</cp:coreProperties>
</file>